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3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4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5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6.xml" ContentType="application/vnd.openxmlformats-officedocument.presentationml.notesSlide+xml"/>
  <Override PartName="/ppt/tags/tag60.xml" ContentType="application/vnd.openxmlformats-officedocument.presentationml.tags+xml"/>
  <Override PartName="/ppt/notesSlides/notesSlide7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69" r:id="rId6"/>
    <p:sldId id="271" r:id="rId7"/>
    <p:sldId id="277" r:id="rId8"/>
    <p:sldId id="275" r:id="rId9"/>
    <p:sldId id="279" r:id="rId10"/>
    <p:sldId id="258" r:id="rId11"/>
    <p:sldId id="281" r:id="rId12"/>
    <p:sldId id="280" r:id="rId13"/>
    <p:sldId id="282" r:id="rId14"/>
    <p:sldId id="267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E6E6E6"/>
    <a:srgbClr val="578387"/>
    <a:srgbClr val="CE35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0411"/>
  </p:normalViewPr>
  <p:slideViewPr>
    <p:cSldViewPr snapToGrid="0">
      <p:cViewPr varScale="1">
        <p:scale>
          <a:sx n="53" d="100"/>
          <a:sy n="53" d="100"/>
        </p:scale>
        <p:origin x="10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neviève Fortin (CCSMTL)" userId="dc6d8910-0243-44b9-af29-dd7d673f4128" providerId="ADAL" clId="{3E2590E4-342C-420B-8425-BD8FB9CA42F1}"/>
    <pc:docChg chg="undo custSel modSld">
      <pc:chgData name="Geneviève Fortin (CCSMTL)" userId="dc6d8910-0243-44b9-af29-dd7d673f4128" providerId="ADAL" clId="{3E2590E4-342C-420B-8425-BD8FB9CA42F1}" dt="2020-09-28T19:44:22.507" v="207" actId="1076"/>
      <pc:docMkLst>
        <pc:docMk/>
      </pc:docMkLst>
      <pc:sldChg chg="modSp mod">
        <pc:chgData name="Geneviève Fortin (CCSMTL)" userId="dc6d8910-0243-44b9-af29-dd7d673f4128" providerId="ADAL" clId="{3E2590E4-342C-420B-8425-BD8FB9CA42F1}" dt="2020-09-28T19:27:42.729" v="0" actId="1076"/>
        <pc:sldMkLst>
          <pc:docMk/>
          <pc:sldMk cId="1064093587" sldId="256"/>
        </pc:sldMkLst>
        <pc:spChg chg="mod">
          <ac:chgData name="Geneviève Fortin (CCSMTL)" userId="dc6d8910-0243-44b9-af29-dd7d673f4128" providerId="ADAL" clId="{3E2590E4-342C-420B-8425-BD8FB9CA42F1}" dt="2020-09-28T19:27:42.729" v="0" actId="1076"/>
          <ac:spMkLst>
            <pc:docMk/>
            <pc:sldMk cId="1064093587" sldId="256"/>
            <ac:spMk id="23" creationId="{1CFED03F-EFD0-49E2-A377-6BFEE994DF1B}"/>
          </ac:spMkLst>
        </pc:spChg>
      </pc:sldChg>
      <pc:sldChg chg="modSp mod">
        <pc:chgData name="Geneviève Fortin (CCSMTL)" userId="dc6d8910-0243-44b9-af29-dd7d673f4128" providerId="ADAL" clId="{3E2590E4-342C-420B-8425-BD8FB9CA42F1}" dt="2020-09-28T19:32:20.403" v="145" actId="1076"/>
        <pc:sldMkLst>
          <pc:docMk/>
          <pc:sldMk cId="1775326325" sldId="269"/>
        </pc:sldMkLst>
        <pc:spChg chg="mod">
          <ac:chgData name="Geneviève Fortin (CCSMTL)" userId="dc6d8910-0243-44b9-af29-dd7d673f4128" providerId="ADAL" clId="{3E2590E4-342C-420B-8425-BD8FB9CA42F1}" dt="2020-09-28T19:32:10.123" v="144" actId="1076"/>
          <ac:spMkLst>
            <pc:docMk/>
            <pc:sldMk cId="1775326325" sldId="269"/>
            <ac:spMk id="4" creationId="{00000000-0000-0000-0000-000000000000}"/>
          </ac:spMkLst>
        </pc:spChg>
        <pc:spChg chg="mod">
          <ac:chgData name="Geneviève Fortin (CCSMTL)" userId="dc6d8910-0243-44b9-af29-dd7d673f4128" providerId="ADAL" clId="{3E2590E4-342C-420B-8425-BD8FB9CA42F1}" dt="2020-09-28T19:32:20.403" v="145" actId="1076"/>
          <ac:spMkLst>
            <pc:docMk/>
            <pc:sldMk cId="1775326325" sldId="269"/>
            <ac:spMk id="10" creationId="{0251FCA1-12F0-4D41-A5B6-35C81DEEEC43}"/>
          </ac:spMkLst>
        </pc:spChg>
      </pc:sldChg>
      <pc:sldChg chg="modSp mod">
        <pc:chgData name="Geneviève Fortin (CCSMTL)" userId="dc6d8910-0243-44b9-af29-dd7d673f4128" providerId="ADAL" clId="{3E2590E4-342C-420B-8425-BD8FB9CA42F1}" dt="2020-09-28T19:34:21.782" v="160" actId="20577"/>
        <pc:sldMkLst>
          <pc:docMk/>
          <pc:sldMk cId="1694748518" sldId="271"/>
        </pc:sldMkLst>
        <pc:spChg chg="mod">
          <ac:chgData name="Geneviève Fortin (CCSMTL)" userId="dc6d8910-0243-44b9-af29-dd7d673f4128" providerId="ADAL" clId="{3E2590E4-342C-420B-8425-BD8FB9CA42F1}" dt="2020-09-28T19:34:21.782" v="160" actId="20577"/>
          <ac:spMkLst>
            <pc:docMk/>
            <pc:sldMk cId="1694748518" sldId="271"/>
            <ac:spMk id="16" creationId="{00000000-0000-0000-0000-000000000000}"/>
          </ac:spMkLst>
        </pc:spChg>
        <pc:spChg chg="mod">
          <ac:chgData name="Geneviève Fortin (CCSMTL)" userId="dc6d8910-0243-44b9-af29-dd7d673f4128" providerId="ADAL" clId="{3E2590E4-342C-420B-8425-BD8FB9CA42F1}" dt="2020-09-28T19:32:50.249" v="150" actId="20577"/>
          <ac:spMkLst>
            <pc:docMk/>
            <pc:sldMk cId="1694748518" sldId="271"/>
            <ac:spMk id="17" creationId="{00000000-0000-0000-0000-000000000000}"/>
          </ac:spMkLst>
        </pc:spChg>
        <pc:spChg chg="mod">
          <ac:chgData name="Geneviève Fortin (CCSMTL)" userId="dc6d8910-0243-44b9-af29-dd7d673f4128" providerId="ADAL" clId="{3E2590E4-342C-420B-8425-BD8FB9CA42F1}" dt="2020-09-28T19:33:10.560" v="151" actId="20577"/>
          <ac:spMkLst>
            <pc:docMk/>
            <pc:sldMk cId="1694748518" sldId="271"/>
            <ac:spMk id="18" creationId="{00000000-0000-0000-0000-000000000000}"/>
          </ac:spMkLst>
        </pc:spChg>
      </pc:sldChg>
      <pc:sldChg chg="addSp delSp modSp mod">
        <pc:chgData name="Geneviève Fortin (CCSMTL)" userId="dc6d8910-0243-44b9-af29-dd7d673f4128" providerId="ADAL" clId="{3E2590E4-342C-420B-8425-BD8FB9CA42F1}" dt="2020-09-28T19:40:17.157" v="201" actId="1076"/>
        <pc:sldMkLst>
          <pc:docMk/>
          <pc:sldMk cId="2538749347" sldId="275"/>
        </pc:sldMkLst>
        <pc:spChg chg="del mod">
          <ac:chgData name="Geneviève Fortin (CCSMTL)" userId="dc6d8910-0243-44b9-af29-dd7d673f4128" providerId="ADAL" clId="{3E2590E4-342C-420B-8425-BD8FB9CA42F1}" dt="2020-09-28T19:36:46.266" v="188" actId="478"/>
          <ac:spMkLst>
            <pc:docMk/>
            <pc:sldMk cId="2538749347" sldId="275"/>
            <ac:spMk id="5" creationId="{00000000-0000-0000-0000-000000000000}"/>
          </ac:spMkLst>
        </pc:spChg>
        <pc:spChg chg="del">
          <ac:chgData name="Geneviève Fortin (CCSMTL)" userId="dc6d8910-0243-44b9-af29-dd7d673f4128" providerId="ADAL" clId="{3E2590E4-342C-420B-8425-BD8FB9CA42F1}" dt="2020-09-28T19:36:47.997" v="189" actId="478"/>
          <ac:spMkLst>
            <pc:docMk/>
            <pc:sldMk cId="2538749347" sldId="275"/>
            <ac:spMk id="6" creationId="{00000000-0000-0000-0000-000000000000}"/>
          </ac:spMkLst>
        </pc:spChg>
        <pc:spChg chg="del">
          <ac:chgData name="Geneviève Fortin (CCSMTL)" userId="dc6d8910-0243-44b9-af29-dd7d673f4128" providerId="ADAL" clId="{3E2590E4-342C-420B-8425-BD8FB9CA42F1}" dt="2020-09-28T19:36:49.374" v="190" actId="478"/>
          <ac:spMkLst>
            <pc:docMk/>
            <pc:sldMk cId="2538749347" sldId="275"/>
            <ac:spMk id="16" creationId="{00000000-0000-0000-0000-000000000000}"/>
          </ac:spMkLst>
        </pc:spChg>
        <pc:picChg chg="add mod modCrop">
          <ac:chgData name="Geneviève Fortin (CCSMTL)" userId="dc6d8910-0243-44b9-af29-dd7d673f4128" providerId="ADAL" clId="{3E2590E4-342C-420B-8425-BD8FB9CA42F1}" dt="2020-09-28T19:40:17.157" v="201" actId="1076"/>
          <ac:picMkLst>
            <pc:docMk/>
            <pc:sldMk cId="2538749347" sldId="275"/>
            <ac:picMk id="3" creationId="{8A2F9DF9-7B88-4CA0-B844-D2B7A3EB3E76}"/>
          </ac:picMkLst>
        </pc:picChg>
        <pc:picChg chg="del mod">
          <ac:chgData name="Geneviève Fortin (CCSMTL)" userId="dc6d8910-0243-44b9-af29-dd7d673f4128" providerId="ADAL" clId="{3E2590E4-342C-420B-8425-BD8FB9CA42F1}" dt="2020-09-28T19:36:44.869" v="187" actId="478"/>
          <ac:picMkLst>
            <pc:docMk/>
            <pc:sldMk cId="2538749347" sldId="275"/>
            <ac:picMk id="4" creationId="{00000000-0000-0000-0000-000000000000}"/>
          </ac:picMkLst>
        </pc:picChg>
      </pc:sldChg>
      <pc:sldChg chg="modSp mod">
        <pc:chgData name="Geneviève Fortin (CCSMTL)" userId="dc6d8910-0243-44b9-af29-dd7d673f4128" providerId="ADAL" clId="{3E2590E4-342C-420B-8425-BD8FB9CA42F1}" dt="2020-09-28T19:44:22.507" v="207" actId="1076"/>
        <pc:sldMkLst>
          <pc:docMk/>
          <pc:sldMk cId="1079863868" sldId="277"/>
        </pc:sldMkLst>
        <pc:spChg chg="mod">
          <ac:chgData name="Geneviève Fortin (CCSMTL)" userId="dc6d8910-0243-44b9-af29-dd7d673f4128" providerId="ADAL" clId="{3E2590E4-342C-420B-8425-BD8FB9CA42F1}" dt="2020-09-28T19:44:22.507" v="207" actId="1076"/>
          <ac:spMkLst>
            <pc:docMk/>
            <pc:sldMk cId="1079863868" sldId="277"/>
            <ac:spMk id="2" creationId="{00000000-0000-0000-0000-000000000000}"/>
          </ac:spMkLst>
        </pc:spChg>
        <pc:spChg chg="mod">
          <ac:chgData name="Geneviève Fortin (CCSMTL)" userId="dc6d8910-0243-44b9-af29-dd7d673f4128" providerId="ADAL" clId="{3E2590E4-342C-420B-8425-BD8FB9CA42F1}" dt="2020-09-28T19:44:22.507" v="207" actId="1076"/>
          <ac:spMkLst>
            <pc:docMk/>
            <pc:sldMk cId="1079863868" sldId="277"/>
            <ac:spMk id="8" creationId="{00000000-0000-0000-0000-000000000000}"/>
          </ac:spMkLst>
        </pc:spChg>
        <pc:spChg chg="mod">
          <ac:chgData name="Geneviève Fortin (CCSMTL)" userId="dc6d8910-0243-44b9-af29-dd7d673f4128" providerId="ADAL" clId="{3E2590E4-342C-420B-8425-BD8FB9CA42F1}" dt="2020-09-28T19:44:22.507" v="207" actId="1076"/>
          <ac:spMkLst>
            <pc:docMk/>
            <pc:sldMk cId="1079863868" sldId="277"/>
            <ac:spMk id="9" creationId="{00000000-0000-0000-0000-000000000000}"/>
          </ac:spMkLst>
        </pc:spChg>
        <pc:spChg chg="mod">
          <ac:chgData name="Geneviève Fortin (CCSMTL)" userId="dc6d8910-0243-44b9-af29-dd7d673f4128" providerId="ADAL" clId="{3E2590E4-342C-420B-8425-BD8FB9CA42F1}" dt="2020-09-28T19:44:22.507" v="207" actId="1076"/>
          <ac:spMkLst>
            <pc:docMk/>
            <pc:sldMk cId="1079863868" sldId="277"/>
            <ac:spMk id="16" creationId="{00000000-0000-0000-0000-000000000000}"/>
          </ac:spMkLst>
        </pc:spChg>
        <pc:spChg chg="mod">
          <ac:chgData name="Geneviève Fortin (CCSMTL)" userId="dc6d8910-0243-44b9-af29-dd7d673f4128" providerId="ADAL" clId="{3E2590E4-342C-420B-8425-BD8FB9CA42F1}" dt="2020-09-28T19:44:22.507" v="207" actId="1076"/>
          <ac:spMkLst>
            <pc:docMk/>
            <pc:sldMk cId="1079863868" sldId="277"/>
            <ac:spMk id="17" creationId="{00000000-0000-0000-0000-000000000000}"/>
          </ac:spMkLst>
        </pc:spChg>
        <pc:spChg chg="mod">
          <ac:chgData name="Geneviève Fortin (CCSMTL)" userId="dc6d8910-0243-44b9-af29-dd7d673f4128" providerId="ADAL" clId="{3E2590E4-342C-420B-8425-BD8FB9CA42F1}" dt="2020-09-28T19:44:22.507" v="207" actId="1076"/>
          <ac:spMkLst>
            <pc:docMk/>
            <pc:sldMk cId="1079863868" sldId="277"/>
            <ac:spMk id="18" creationId="{00000000-0000-0000-0000-000000000000}"/>
          </ac:spMkLst>
        </pc:spChg>
      </pc:sldChg>
    </pc:docChg>
  </pc:docChgLst>
  <pc:docChgLst>
    <pc:chgData name="Geneviève Fortin (CCSMTL)" userId="S::genevieve.fortin.ccsmtl@ssss.gouv.qc.ca::dc6d8910-0243-44b9-af29-dd7d673f4128" providerId="AD" clId="Web-{BD3E2F25-C01C-4D81-BC75-BAA880C7F817}"/>
    <pc:docChg chg="modSld sldOrd">
      <pc:chgData name="Geneviève Fortin (CCSMTL)" userId="S::genevieve.fortin.ccsmtl@ssss.gouv.qc.ca::dc6d8910-0243-44b9-af29-dd7d673f4128" providerId="AD" clId="Web-{BD3E2F25-C01C-4D81-BC75-BAA880C7F817}" dt="2020-09-28T19:42:28.348" v="6" actId="1076"/>
      <pc:docMkLst>
        <pc:docMk/>
      </pc:docMkLst>
      <pc:sldChg chg="ord">
        <pc:chgData name="Geneviève Fortin (CCSMTL)" userId="S::genevieve.fortin.ccsmtl@ssss.gouv.qc.ca::dc6d8910-0243-44b9-af29-dd7d673f4128" providerId="AD" clId="Web-{BD3E2F25-C01C-4D81-BC75-BAA880C7F817}" dt="2020-09-28T19:42:03.864" v="0"/>
        <pc:sldMkLst>
          <pc:docMk/>
          <pc:sldMk cId="3029574470" sldId="267"/>
        </pc:sldMkLst>
      </pc:sldChg>
      <pc:sldChg chg="modSp">
        <pc:chgData name="Geneviève Fortin (CCSMTL)" userId="S::genevieve.fortin.ccsmtl@ssss.gouv.qc.ca::dc6d8910-0243-44b9-af29-dd7d673f4128" providerId="AD" clId="Web-{BD3E2F25-C01C-4D81-BC75-BAA880C7F817}" dt="2020-09-28T19:42:28.348" v="6" actId="1076"/>
        <pc:sldMkLst>
          <pc:docMk/>
          <pc:sldMk cId="1079863868" sldId="277"/>
        </pc:sldMkLst>
        <pc:spChg chg="mod">
          <ac:chgData name="Geneviève Fortin (CCSMTL)" userId="S::genevieve.fortin.ccsmtl@ssss.gouv.qc.ca::dc6d8910-0243-44b9-af29-dd7d673f4128" providerId="AD" clId="Web-{BD3E2F25-C01C-4D81-BC75-BAA880C7F817}" dt="2020-09-28T19:42:28.348" v="6" actId="1076"/>
          <ac:spMkLst>
            <pc:docMk/>
            <pc:sldMk cId="1079863868" sldId="277"/>
            <ac:spMk id="2" creationId="{00000000-0000-0000-0000-000000000000}"/>
          </ac:spMkLst>
        </pc:spChg>
        <pc:spChg chg="mod">
          <ac:chgData name="Geneviève Fortin (CCSMTL)" userId="S::genevieve.fortin.ccsmtl@ssss.gouv.qc.ca::dc6d8910-0243-44b9-af29-dd7d673f4128" providerId="AD" clId="Web-{BD3E2F25-C01C-4D81-BC75-BAA880C7F817}" dt="2020-09-28T19:42:28.348" v="5" actId="1076"/>
          <ac:spMkLst>
            <pc:docMk/>
            <pc:sldMk cId="1079863868" sldId="277"/>
            <ac:spMk id="8" creationId="{00000000-0000-0000-0000-000000000000}"/>
          </ac:spMkLst>
        </pc:spChg>
        <pc:spChg chg="mod">
          <ac:chgData name="Geneviève Fortin (CCSMTL)" userId="S::genevieve.fortin.ccsmtl@ssss.gouv.qc.ca::dc6d8910-0243-44b9-af29-dd7d673f4128" providerId="AD" clId="Web-{BD3E2F25-C01C-4D81-BC75-BAA880C7F817}" dt="2020-09-28T19:42:28.333" v="4" actId="1076"/>
          <ac:spMkLst>
            <pc:docMk/>
            <pc:sldMk cId="1079863868" sldId="277"/>
            <ac:spMk id="9" creationId="{00000000-0000-0000-0000-000000000000}"/>
          </ac:spMkLst>
        </pc:spChg>
      </pc:sldChg>
    </pc:docChg>
  </pc:docChgLst>
  <pc:docChgLst>
    <pc:chgData name="Axelle Moreau (CCSMTL DEUR)" userId="S::axelle.moreau.ccsmtl@ssss.gouv.qc.ca::e9197f32-29bf-44af-a09d-68b8268556ab" providerId="AD" clId="Web-{96E498F5-DE21-415E-BB07-8452A9A8653B}"/>
    <pc:docChg chg="modSld">
      <pc:chgData name="Axelle Moreau (CCSMTL DEUR)" userId="S::axelle.moreau.ccsmtl@ssss.gouv.qc.ca::e9197f32-29bf-44af-a09d-68b8268556ab" providerId="AD" clId="Web-{96E498F5-DE21-415E-BB07-8452A9A8653B}" dt="2020-09-28T19:48:41.376" v="381" actId="20577"/>
      <pc:docMkLst>
        <pc:docMk/>
      </pc:docMkLst>
      <pc:sldChg chg="modSp">
        <pc:chgData name="Axelle Moreau (CCSMTL DEUR)" userId="S::axelle.moreau.ccsmtl@ssss.gouv.qc.ca::e9197f32-29bf-44af-a09d-68b8268556ab" providerId="AD" clId="Web-{96E498F5-DE21-415E-BB07-8452A9A8653B}" dt="2020-09-28T19:48:41.360" v="380" actId="20577"/>
        <pc:sldMkLst>
          <pc:docMk/>
          <pc:sldMk cId="1775326325" sldId="269"/>
        </pc:sldMkLst>
        <pc:spChg chg="mod">
          <ac:chgData name="Axelle Moreau (CCSMTL DEUR)" userId="S::axelle.moreau.ccsmtl@ssss.gouv.qc.ca::e9197f32-29bf-44af-a09d-68b8268556ab" providerId="AD" clId="Web-{96E498F5-DE21-415E-BB07-8452A9A8653B}" dt="2020-09-28T19:48:41.360" v="380" actId="20577"/>
          <ac:spMkLst>
            <pc:docMk/>
            <pc:sldMk cId="1775326325" sldId="269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4E8CC-599D-1D40-BAE1-2DDC60333062}" type="datetimeFigureOut">
              <a:rPr lang="fr-FR" smtClean="0"/>
              <a:t>07/10/2020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80010-E793-B843-ABDE-60BADBBAEB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209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0010-E793-B843-ABDE-60BADBBAEBA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426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me présente:</a:t>
            </a:r>
          </a:p>
          <a:p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Doctorat en sciences biomédicales en 2013</a:t>
            </a:r>
          </a:p>
          <a:p>
            <a:pPr marL="171450" indent="-171450">
              <a:buFontTx/>
              <a:buChar char="-"/>
            </a:pPr>
            <a:r>
              <a:rPr lang="fr-FR" dirty="0"/>
              <a:t>Post-doc à l’IUD en 2015</a:t>
            </a:r>
          </a:p>
          <a:p>
            <a:pPr marL="171450" indent="-171450">
              <a:buFontTx/>
              <a:buChar char="-"/>
            </a:pPr>
            <a:r>
              <a:rPr lang="fr-FR" dirty="0"/>
              <a:t>Chercheur d’établissement depuis 2016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80010-E793-B843-ABDE-60BADBBAEBA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774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20 avril 2016: Trudeau annonce déposer un projet de loi visant à légaliser le cannabis.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Au courant de l’été 2016, des consultations publiques se sont déroulées pour documenter les préoccupations des citoyens et de groupes spécifiques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Notamment, des craintes d’une augmentation de la conduite automobile avec les capacités affaiblies 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permissivité accrue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banalisation généralisée des effets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nombre croissant de consommateurs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/>
            </a:r>
            <a:br>
              <a:rPr lang="fr-FR" dirty="0"/>
            </a:br>
            <a:r>
              <a:rPr lang="fr-FR" dirty="0"/>
              <a:t>Cette préoccupation est justifiée puisque la consommation récente de cannabis peut diminuer les facultés cognitives et psychomotrices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temps de réaction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coordination motrice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distorsion temporelle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concentration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mémoire à court terme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attention partagée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À l’été 2017, les IRSC annoncent un concours pour amorcer des projets qui répondent aux inquiétudes soulevées par le rapport.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Été 2018-Hiver 2019: à partir de la subvention obtenue, collecte de données en ligne auprès de 1359 Canadiens.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80010-E793-B843-ABDE-60BADBBAEBA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660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0786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Facteurs qui sont sortis significatifs d’une régression logistique.</a:t>
            </a:r>
            <a:endParaRPr dirty="0"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3630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80010-E793-B843-ABDE-60BADBBAEBA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928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transfert de connaissances n’est pas réussit si ça continue dans les conférences scientifiques magistraux et les articles scientifiques. Ceci ne se rend pas jusque dans la pratique.</a:t>
            </a:r>
          </a:p>
          <a:p>
            <a:endParaRPr lang="fr-FR" dirty="0"/>
          </a:p>
          <a:p>
            <a:r>
              <a:rPr lang="fr-FR" dirty="0"/>
              <a:t>Une vidéo pour amorcer le dialogue entre intervenant et usager afin de désamorcer certaines croyances liées à la conduite sous l’effet du cannabis.</a:t>
            </a:r>
          </a:p>
          <a:p>
            <a:endParaRPr lang="fr-FR" dirty="0"/>
          </a:p>
          <a:p>
            <a:r>
              <a:rPr lang="fr-FR" dirty="0"/>
              <a:t>La conduite avec les capacités affaiblies peut être une amorce pour aussi parler de</a:t>
            </a:r>
          </a:p>
          <a:p>
            <a:endParaRPr lang="fr-FR" dirty="0"/>
          </a:p>
          <a:p>
            <a:pPr marL="228600" indent="-228600">
              <a:buAutoNum type="arabicParenR"/>
            </a:pPr>
            <a:r>
              <a:rPr lang="fr-FR" dirty="0"/>
              <a:t>la perception des effets du cannabis; </a:t>
            </a:r>
          </a:p>
          <a:p>
            <a:pPr marL="228600" indent="-228600">
              <a:buAutoNum type="arabicParenR"/>
            </a:pPr>
            <a:r>
              <a:rPr lang="fr-FR" dirty="0"/>
              <a:t>les conséquences judiciaires; </a:t>
            </a:r>
          </a:p>
          <a:p>
            <a:pPr marL="228600" indent="-228600">
              <a:buAutoNum type="arabicParenR"/>
            </a:pPr>
            <a:r>
              <a:rPr lang="fr-FR" dirty="0"/>
              <a:t>la banalisation du cannabis depuis sa légalisation</a:t>
            </a:r>
          </a:p>
          <a:p>
            <a:pPr marL="228600" indent="-228600">
              <a:buAutoNum type="arabicParenR"/>
            </a:pPr>
            <a:r>
              <a:rPr lang="fr-FR" dirty="0"/>
              <a:t>Etc.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80010-E793-B843-ABDE-60BADBBAEBA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939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D048452-C294-4DC1-87FE-5EB207094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16CC0C8F-D4F2-484B-833E-257E99DFD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AAC0EE00-9031-4B04-96A7-402F1346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8747-7CAF-4E34-AF99-71040D6FC517}" type="datetimeFigureOut">
              <a:rPr lang="fr-CA" smtClean="0"/>
              <a:t>2020-10-07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E6D11ED2-4565-4958-8A2E-26F62E2FF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84311FEC-5ABD-460F-ACEC-C1384ADEA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2870-3103-44BD-8D41-0865484BA00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04293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3959CA3-CB94-4F9B-9EB6-5AB236928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9C6315F8-63B1-4CBF-904F-32DFBB801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D3D103B3-EBB1-471A-9A5E-A469717B6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8747-7CAF-4E34-AF99-71040D6FC517}" type="datetimeFigureOut">
              <a:rPr lang="fr-CA" smtClean="0"/>
              <a:t>2020-10-07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FFCB021-F8A5-4D75-B82B-52BFA08EB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F69C152-7908-42D9-9214-9A644FB9A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2870-3103-44BD-8D41-0865484BA00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7299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="" xmlns:a16="http://schemas.microsoft.com/office/drawing/2014/main" id="{B7BABF9C-3C25-40D7-96A6-AF7502324F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F765C1C8-6905-4771-A695-462EA2143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DAD871CD-6C49-42B8-87A5-4179B04B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8747-7CAF-4E34-AF99-71040D6FC517}" type="datetimeFigureOut">
              <a:rPr lang="fr-CA" smtClean="0"/>
              <a:t>2020-10-07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1509B251-69DD-449F-B094-27038602F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6052DC25-5448-48F1-9AB9-C4E60C719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2870-3103-44BD-8D41-0865484BA00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0622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381B229-B27B-4A97-8424-955774696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307372D9-501D-4FA4-8A3A-02D35D0F0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F9297783-45E6-49B1-9B84-4BAC2839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8747-7CAF-4E34-AF99-71040D6FC517}" type="datetimeFigureOut">
              <a:rPr lang="fr-CA" smtClean="0"/>
              <a:t>2020-10-07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7305EDF1-60AB-4459-A873-27F78F04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71A2A00B-94CD-47E0-AAC9-CD98454C9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2870-3103-44BD-8D41-0865484BA00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510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D961852-3B5F-43AC-9AD7-BA7186341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AE94A21C-2CD6-46A6-B06E-9108EEA65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76E9F77F-938A-44A1-9CC0-19CB26F54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8747-7CAF-4E34-AF99-71040D6FC517}" type="datetimeFigureOut">
              <a:rPr lang="fr-CA" smtClean="0"/>
              <a:t>2020-10-07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C7ED28B-6099-4EDB-84DC-5E73990D0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C8D4F9E6-4209-4D8D-9B96-76E66333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2870-3103-44BD-8D41-0865484BA00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67462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B4EC8D6-26B5-48C3-91D4-A4D0C8B86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65AFB87E-C41C-4067-990A-C6D16D48A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CC045117-612E-4751-A516-27EF2C8E1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C85B79BA-DAE1-463B-93A7-7F8F593D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8747-7CAF-4E34-AF99-71040D6FC517}" type="datetimeFigureOut">
              <a:rPr lang="fr-CA" smtClean="0"/>
              <a:t>2020-10-07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0A5C6205-94A7-4C91-A287-A47D23391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0403C7B5-5771-40B4-91D8-A37F4A4BF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2870-3103-44BD-8D41-0865484BA00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3132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796BEEA-9F5E-4ACA-8C0A-B6B8ED89C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06543F66-C563-427B-ABB5-3F9DE04F9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072921D5-BE59-43BA-85CC-4BD165DC6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9F6D3A26-4844-44E6-B6FD-50D43FCE2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3A1D7497-05CC-4CAE-8D96-B8378CDFDC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="" xmlns:a16="http://schemas.microsoft.com/office/drawing/2014/main" id="{AFBB8C94-A5AA-4E72-95F3-FD6C650B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8747-7CAF-4E34-AF99-71040D6FC517}" type="datetimeFigureOut">
              <a:rPr lang="fr-CA" smtClean="0"/>
              <a:t>2020-10-07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02DF29A9-8FDC-403A-9929-BF2838A1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BD764E56-36A0-4EE8-8169-E0776495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2870-3103-44BD-8D41-0865484BA00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9904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1707E01-84C4-4CD8-B467-11211C131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826E36DF-3159-479E-89AB-29873FB72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8747-7CAF-4E34-AF99-71040D6FC517}" type="datetimeFigureOut">
              <a:rPr lang="fr-CA" smtClean="0"/>
              <a:t>2020-10-07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26EDE102-3035-43EE-BA7B-C9BA0D3BC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3F8DF776-BA08-41D7-9074-48FB83822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2870-3103-44BD-8D41-0865484BA00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8861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="" xmlns:a16="http://schemas.microsoft.com/office/drawing/2014/main" id="{2DEB6AEA-7E49-491F-9A92-692FDB9EC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8747-7CAF-4E34-AF99-71040D6FC517}" type="datetimeFigureOut">
              <a:rPr lang="fr-CA" smtClean="0"/>
              <a:t>2020-10-07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C963A3F9-333A-4BC6-ACAF-C164A8B5D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B5BFCCE0-A1DA-408E-9266-DDA0BAACE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2870-3103-44BD-8D41-0865484BA00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1066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25E49FB-DFE5-4EBD-9EC9-9F0988906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254DAE09-DB98-48DE-A880-775F2417B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AF4B3577-B30C-4FEC-B958-88587F1DF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A5E1AA86-73C4-4318-A4F6-470E1056D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8747-7CAF-4E34-AF99-71040D6FC517}" type="datetimeFigureOut">
              <a:rPr lang="fr-CA" smtClean="0"/>
              <a:t>2020-10-07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BB52DAF5-5B84-4C48-9DB8-FF610C7DB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3FC4F704-94AB-4297-BEFA-64634A5F2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2870-3103-44BD-8D41-0865484BA00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5658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CADADED-9956-48F5-8744-491AB9AF2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="" xmlns:a16="http://schemas.microsoft.com/office/drawing/2014/main" id="{E6A9FFCC-0F35-4341-A2B1-F0CFAE87EF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74C6328C-F6E2-405C-8450-069463173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D5A41DA8-D3D7-4F21-A0E2-8C3771AA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8747-7CAF-4E34-AF99-71040D6FC517}" type="datetimeFigureOut">
              <a:rPr lang="fr-CA" smtClean="0"/>
              <a:t>2020-10-07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FD078ABF-4333-41E1-A4D3-7521A7094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E80D7B1F-C889-46D9-8184-FE005150B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2870-3103-44BD-8D41-0865484BA00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0099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1A34F998-14AB-4208-804B-6696C82A3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57AD1FE3-6D3F-4F18-A9F8-01A89A524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7B843CD0-468F-4D33-9084-1792AF2C1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78747-7CAF-4E34-AF99-71040D6FC517}" type="datetimeFigureOut">
              <a:rPr lang="fr-CA" smtClean="0"/>
              <a:t>2020-10-07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BBDB5592-38F2-4058-9A89-125321827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000F9421-07EB-4838-A34E-3F9704AEC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2870-3103-44BD-8D41-0865484BA00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233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8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7" Type="http://schemas.openxmlformats.org/officeDocument/2006/relationships/image" Target="../media/image3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1.pn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0" Type="http://schemas.openxmlformats.org/officeDocument/2006/relationships/tags" Target="../tags/tag25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1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0" Type="http://schemas.openxmlformats.org/officeDocument/2006/relationships/tags" Target="../tags/tag36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0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2.xml"/><Relationship Id="rId10" Type="http://schemas.openxmlformats.org/officeDocument/2006/relationships/image" Target="../media/image4.png"/><Relationship Id="rId4" Type="http://schemas.openxmlformats.org/officeDocument/2006/relationships/tags" Target="../tags/tag41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jpeg"/><Relationship Id="rId3" Type="http://schemas.openxmlformats.org/officeDocument/2006/relationships/tags" Target="../tags/tag45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7.tiff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tiff"/><Relationship Id="rId5" Type="http://schemas.openxmlformats.org/officeDocument/2006/relationships/tags" Target="../tags/tag47.xml"/><Relationship Id="rId10" Type="http://schemas.openxmlformats.org/officeDocument/2006/relationships/image" Target="../media/image5.tiff"/><Relationship Id="rId4" Type="http://schemas.openxmlformats.org/officeDocument/2006/relationships/tags" Target="../tags/tag46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3.png"/><Relationship Id="rId3" Type="http://schemas.openxmlformats.org/officeDocument/2006/relationships/tags" Target="../tags/tag50.xml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17" Type="http://schemas.openxmlformats.org/officeDocument/2006/relationships/image" Target="../media/image1.png"/><Relationship Id="rId2" Type="http://schemas.openxmlformats.org/officeDocument/2006/relationships/tags" Target="../tags/tag49.xml"/><Relationship Id="rId16" Type="http://schemas.openxmlformats.org/officeDocument/2006/relationships/image" Target="../media/image18.jpg"/><Relationship Id="rId1" Type="http://schemas.openxmlformats.org/officeDocument/2006/relationships/tags" Target="../tags/tag48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3.jp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7.jpg"/><Relationship Id="rId10" Type="http://schemas.openxmlformats.org/officeDocument/2006/relationships/image" Target="../media/image12.jpg"/><Relationship Id="rId4" Type="http://schemas.openxmlformats.org/officeDocument/2006/relationships/tags" Target="../tags/tag51.xml"/><Relationship Id="rId9" Type="http://schemas.openxmlformats.org/officeDocument/2006/relationships/image" Target="../media/image11.jpg"/><Relationship Id="rId1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jpeg"/><Relationship Id="rId18" Type="http://schemas.openxmlformats.org/officeDocument/2006/relationships/image" Target="../media/image28.tiff"/><Relationship Id="rId3" Type="http://schemas.openxmlformats.org/officeDocument/2006/relationships/tags" Target="../tags/tag54.xml"/><Relationship Id="rId21" Type="http://schemas.openxmlformats.org/officeDocument/2006/relationships/image" Target="../media/image31.tiff"/><Relationship Id="rId7" Type="http://schemas.openxmlformats.org/officeDocument/2006/relationships/image" Target="../media/image1.png"/><Relationship Id="rId12" Type="http://schemas.openxmlformats.org/officeDocument/2006/relationships/image" Target="../media/image22.jpeg"/><Relationship Id="rId17" Type="http://schemas.openxmlformats.org/officeDocument/2006/relationships/image" Target="../media/image27.tiff"/><Relationship Id="rId2" Type="http://schemas.openxmlformats.org/officeDocument/2006/relationships/tags" Target="../tags/tag53.xml"/><Relationship Id="rId16" Type="http://schemas.openxmlformats.org/officeDocument/2006/relationships/image" Target="../media/image26.tiff"/><Relationship Id="rId20" Type="http://schemas.openxmlformats.org/officeDocument/2006/relationships/image" Target="../media/image30.png"/><Relationship Id="rId1" Type="http://schemas.openxmlformats.org/officeDocument/2006/relationships/tags" Target="../tags/tag52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1.jp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5.tiff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tags" Target="../tags/tag55.xml"/><Relationship Id="rId9" Type="http://schemas.openxmlformats.org/officeDocument/2006/relationships/image" Target="../media/image19.jpg"/><Relationship Id="rId14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58.xml"/><Relationship Id="rId7" Type="http://schemas.openxmlformats.org/officeDocument/2006/relationships/image" Target="../media/image32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tags" Target="../tags/tag59.xml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CFED03F-EFD0-49E2-A377-6BFEE994DF1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192001" cy="68579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4CBC04-3474-46BD-B5CA-FA8E7E30473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5400000">
            <a:off x="-2537928" y="2537927"/>
            <a:ext cx="6858000" cy="1782147"/>
          </a:xfrm>
          <a:prstGeom prst="rect">
            <a:avLst/>
          </a:prstGeom>
          <a:solidFill>
            <a:srgbClr val="CE3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9D7FBC36-A826-4371-8ADE-D46BDDFD5481}"/>
              </a:ext>
            </a:extLst>
          </p:cNvPr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2145783" y="1171851"/>
            <a:ext cx="9144000" cy="2412683"/>
          </a:xfrm>
        </p:spPr>
        <p:txBody>
          <a:bodyPr>
            <a:normAutofit fontScale="90000"/>
          </a:bodyPr>
          <a:lstStyle/>
          <a:p>
            <a:r>
              <a:rPr lang="fr-CA" b="1" dirty="0"/>
              <a:t>Lancement de la programmation </a:t>
            </a:r>
            <a:r>
              <a:rPr lang="fr-CA" b="1" dirty="0" smtClean="0"/>
              <a:t>2020-2021</a:t>
            </a:r>
            <a:br>
              <a:rPr lang="fr-CA" b="1" dirty="0" smtClean="0"/>
            </a:br>
            <a:r>
              <a:rPr lang="fr-CA" b="1" dirty="0" smtClean="0"/>
              <a:t>Débute à 12H</a:t>
            </a:r>
            <a:endParaRPr lang="fr-CA" b="1" dirty="0"/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A19B2EAF-BEDF-43E5-AB8E-876F616B76FB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2286000" y="3752939"/>
            <a:ext cx="9562411" cy="1604310"/>
          </a:xfrm>
        </p:spPr>
        <p:txBody>
          <a:bodyPr numCol="3">
            <a:normAutofit fontScale="92500"/>
          </a:bodyPr>
          <a:lstStyle/>
          <a:p>
            <a:pPr algn="l">
              <a:lnSpc>
                <a:spcPct val="120000"/>
              </a:lnSpc>
            </a:pPr>
            <a:r>
              <a:rPr lang="fr-CA" dirty="0" smtClean="0"/>
              <a:t>Axelle </a:t>
            </a:r>
            <a:r>
              <a:rPr lang="fr-CA" dirty="0"/>
              <a:t>Moreau, </a:t>
            </a:r>
            <a:r>
              <a:rPr lang="fr-CA" dirty="0" err="1"/>
              <a:t>Ph.D</a:t>
            </a:r>
            <a:r>
              <a:rPr lang="fr-CA" dirty="0"/>
              <a:t>.</a:t>
            </a:r>
          </a:p>
          <a:p>
            <a:pPr algn="l">
              <a:lnSpc>
                <a:spcPct val="110000"/>
              </a:lnSpc>
            </a:pPr>
            <a:r>
              <a:rPr lang="fr-CA" dirty="0"/>
              <a:t>Professionnelle de </a:t>
            </a:r>
            <a:r>
              <a:rPr lang="fr-CA" dirty="0" smtClean="0"/>
              <a:t>recherche</a:t>
            </a:r>
          </a:p>
          <a:p>
            <a:pPr algn="l">
              <a:lnSpc>
                <a:spcPct val="110000"/>
              </a:lnSpc>
            </a:pPr>
            <a:r>
              <a:rPr lang="fr-CA" dirty="0" smtClean="0"/>
              <a:t>Christophe </a:t>
            </a:r>
            <a:r>
              <a:rPr lang="fr-CA" dirty="0"/>
              <a:t>Huynh, </a:t>
            </a:r>
            <a:r>
              <a:rPr lang="fr-CA" dirty="0" err="1" smtClean="0"/>
              <a:t>Ph.D</a:t>
            </a:r>
            <a:r>
              <a:rPr lang="fr-CA" dirty="0" smtClean="0"/>
              <a:t>.</a:t>
            </a:r>
          </a:p>
          <a:p>
            <a:pPr algn="l">
              <a:lnSpc>
                <a:spcPct val="110000"/>
              </a:lnSpc>
            </a:pPr>
            <a:r>
              <a:rPr lang="fr-CA" dirty="0" smtClean="0"/>
              <a:t>Chercheur </a:t>
            </a:r>
            <a:r>
              <a:rPr lang="fr-CA" dirty="0" smtClean="0"/>
              <a:t>d’</a:t>
            </a:r>
            <a:r>
              <a:rPr lang="fr-CA" dirty="0" smtClean="0"/>
              <a:t>établissement</a:t>
            </a:r>
          </a:p>
          <a:p>
            <a:pPr algn="r">
              <a:lnSpc>
                <a:spcPct val="100000"/>
              </a:lnSpc>
            </a:pPr>
            <a:endParaRPr lang="fr-CA" dirty="0"/>
          </a:p>
          <a:p>
            <a:pPr marL="265113" algn="l">
              <a:lnSpc>
                <a:spcPct val="100000"/>
              </a:lnSpc>
            </a:pPr>
            <a:r>
              <a:rPr lang="fr-CA" dirty="0" smtClean="0"/>
              <a:t>Geneviève Fortin, B.T.S</a:t>
            </a:r>
          </a:p>
          <a:p>
            <a:pPr marL="265113" algn="l">
              <a:lnSpc>
                <a:spcPct val="100000"/>
              </a:lnSpc>
            </a:pPr>
            <a:r>
              <a:rPr lang="fr-CA" dirty="0" smtClean="0"/>
              <a:t>Agente </a:t>
            </a:r>
            <a:r>
              <a:rPr lang="fr-CA" dirty="0"/>
              <a:t>d’information et de transfert de </a:t>
            </a:r>
            <a:r>
              <a:rPr lang="fr-CA" dirty="0" smtClean="0"/>
              <a:t>connaissances</a:t>
            </a:r>
            <a:endParaRPr lang="fr-CA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BB229C74-54A7-46B2-A0DA-9EC7F686FD26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-2" y="895197"/>
            <a:ext cx="690434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écran&#10;&#10;Description générée automatiquement">
            <a:extLst>
              <a:ext uri="{FF2B5EF4-FFF2-40B4-BE49-F238E27FC236}">
                <a16:creationId xmlns="" xmlns:a16="http://schemas.microsoft.com/office/drawing/2014/main" id="{D981F255-8433-4222-BF5B-6473A09DA24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338" y="5686149"/>
            <a:ext cx="2044083" cy="1052703"/>
          </a:xfrm>
          <a:prstGeom prst="rect">
            <a:avLst/>
          </a:prstGeom>
        </p:spPr>
      </p:pic>
      <p:pic>
        <p:nvPicPr>
          <p:cNvPr id="13" name="Image 12" descr="Une image contenant horloge&#10;&#10;Description générée automatiquement">
            <a:extLst>
              <a:ext uri="{FF2B5EF4-FFF2-40B4-BE49-F238E27FC236}">
                <a16:creationId xmlns="" xmlns:a16="http://schemas.microsoft.com/office/drawing/2014/main" id="{523228FC-DF9A-46A4-B978-D730CFA077B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339" y="166009"/>
            <a:ext cx="4944072" cy="1359620"/>
          </a:xfrm>
          <a:prstGeom prst="rect">
            <a:avLst/>
          </a:prstGeom>
        </p:spPr>
      </p:pic>
      <p:pic>
        <p:nvPicPr>
          <p:cNvPr id="17" name="Image 16" descr="Une image contenant dessin&#10;&#10;Description générée automatiquement">
            <a:extLst>
              <a:ext uri="{FF2B5EF4-FFF2-40B4-BE49-F238E27FC236}">
                <a16:creationId xmlns="" xmlns:a16="http://schemas.microsoft.com/office/drawing/2014/main" id="{58C846C5-F603-4069-BAAB-44C3CDF6F4A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55" y="5778672"/>
            <a:ext cx="2740089" cy="615750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="" xmlns:a16="http://schemas.microsoft.com/office/drawing/2014/main" id="{26BA18B1-DB57-4418-A042-F8AEF14E500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2286000" y="5610266"/>
            <a:ext cx="9906000" cy="0"/>
          </a:xfrm>
          <a:prstGeom prst="line">
            <a:avLst/>
          </a:prstGeom>
          <a:ln w="57150">
            <a:solidFill>
              <a:srgbClr val="57838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0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>
            <a:extLst>
              <a:ext uri="{FF2B5EF4-FFF2-40B4-BE49-F238E27FC236}">
                <a16:creationId xmlns="" xmlns:a16="http://schemas.microsoft.com/office/drawing/2014/main" id="{6E3F9F5F-B45A-514D-AFB7-6A586ECDCA4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181073"/>
            <a:ext cx="12192000" cy="6622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200" b="1" dirty="0"/>
              <a:t>Comment faire atterrir les résultats dans le milieu pratique?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D9225FAF-C0EF-6B49-BD8E-C0D14FF96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13179"/>
            <a:ext cx="3289300" cy="2463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BF595DA3-7F31-1443-B19D-DFFFB701A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8967" y="1561396"/>
            <a:ext cx="3483033" cy="1567365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="" xmlns:a16="http://schemas.microsoft.com/office/drawing/2014/main" id="{D11466C3-ED0C-CA4B-90BA-1E43524436CE}"/>
              </a:ext>
            </a:extLst>
          </p:cNvPr>
          <p:cNvCxnSpPr>
            <a:cxnSpLocks/>
          </p:cNvCxnSpPr>
          <p:nvPr/>
        </p:nvCxnSpPr>
        <p:spPr>
          <a:xfrm>
            <a:off x="3322979" y="2477965"/>
            <a:ext cx="124797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0A30D13A-4093-7441-BD92-BB6922938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1883" y="2688335"/>
            <a:ext cx="2522137" cy="141239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4C4E2020-2B05-AF49-A72D-4F53A9CCB6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1884" y="1120171"/>
            <a:ext cx="2522138" cy="1681425"/>
          </a:xfrm>
          <a:prstGeom prst="rect">
            <a:avLst/>
          </a:prstGeom>
        </p:spPr>
      </p:pic>
      <p:pic>
        <p:nvPicPr>
          <p:cNvPr id="27" name="Image 26" descr="Une image contenant texte&#10;&#10;Description générée automatiquement">
            <a:extLst>
              <a:ext uri="{FF2B5EF4-FFF2-40B4-BE49-F238E27FC236}">
                <a16:creationId xmlns="" xmlns:a16="http://schemas.microsoft.com/office/drawing/2014/main" id="{7576C3AB-EFE1-5C4F-8E19-2B815B91E0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9" t="61773" r="20288" b="21935"/>
          <a:stretch/>
        </p:blipFill>
        <p:spPr>
          <a:xfrm>
            <a:off x="3946967" y="4479402"/>
            <a:ext cx="4109013" cy="1875100"/>
          </a:xfrm>
          <a:prstGeom prst="rect">
            <a:avLst/>
          </a:prstGeom>
        </p:spPr>
      </p:pic>
      <p:cxnSp>
        <p:nvCxnSpPr>
          <p:cNvPr id="28" name="Connecteur droit avec flèche 27">
            <a:extLst>
              <a:ext uri="{FF2B5EF4-FFF2-40B4-BE49-F238E27FC236}">
                <a16:creationId xmlns="" xmlns:a16="http://schemas.microsoft.com/office/drawing/2014/main" id="{6CF228C1-764F-404D-8705-AE4F40E40E62}"/>
              </a:ext>
            </a:extLst>
          </p:cNvPr>
          <p:cNvCxnSpPr>
            <a:cxnSpLocks/>
          </p:cNvCxnSpPr>
          <p:nvPr/>
        </p:nvCxnSpPr>
        <p:spPr>
          <a:xfrm>
            <a:off x="7124020" y="2465064"/>
            <a:ext cx="1584947" cy="2580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Interdiction 29">
            <a:extLst>
              <a:ext uri="{FF2B5EF4-FFF2-40B4-BE49-F238E27FC236}">
                <a16:creationId xmlns="" xmlns:a16="http://schemas.microsoft.com/office/drawing/2014/main" id="{AE0045E4-2A65-6D4E-9CE3-F4CE33F9565D}"/>
              </a:ext>
            </a:extLst>
          </p:cNvPr>
          <p:cNvSpPr/>
          <p:nvPr/>
        </p:nvSpPr>
        <p:spPr>
          <a:xfrm>
            <a:off x="7569843" y="2152891"/>
            <a:ext cx="636608" cy="678973"/>
          </a:xfrm>
          <a:prstGeom prst="noSmoking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="" xmlns:a16="http://schemas.microsoft.com/office/drawing/2014/main" id="{BC002EBA-1A3C-0748-A414-414DFA0E9823}"/>
              </a:ext>
            </a:extLst>
          </p:cNvPr>
          <p:cNvCxnSpPr>
            <a:cxnSpLocks/>
            <a:stCxn id="27" idx="3"/>
            <a:endCxn id="4" idx="2"/>
          </p:cNvCxnSpPr>
          <p:nvPr/>
        </p:nvCxnSpPr>
        <p:spPr>
          <a:xfrm flipV="1">
            <a:off x="8055980" y="3128761"/>
            <a:ext cx="2394504" cy="22881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="" xmlns:a16="http://schemas.microsoft.com/office/drawing/2014/main" id="{483689D1-9DB8-FD43-815B-B8BB1A557F62}"/>
              </a:ext>
            </a:extLst>
          </p:cNvPr>
          <p:cNvCxnSpPr>
            <a:cxnSpLocks/>
          </p:cNvCxnSpPr>
          <p:nvPr/>
        </p:nvCxnSpPr>
        <p:spPr>
          <a:xfrm>
            <a:off x="1643274" y="3546515"/>
            <a:ext cx="2302317" cy="183997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0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écran&#10;&#10;Description générée automatiquement">
            <a:extLst>
              <a:ext uri="{FF2B5EF4-FFF2-40B4-BE49-F238E27FC236}">
                <a16:creationId xmlns="" xmlns:a16="http://schemas.microsoft.com/office/drawing/2014/main" id="{DCACE6B8-0546-4567-908D-08ACFD69F17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505" y="5805297"/>
            <a:ext cx="2044083" cy="1052703"/>
          </a:xfrm>
          <a:prstGeom prst="rect">
            <a:avLst/>
          </a:prstGeom>
        </p:spPr>
      </p:pic>
      <p:pic>
        <p:nvPicPr>
          <p:cNvPr id="3" name="Image 2" descr="Une image contenant dessin&#10;&#10;Description générée automatiquement">
            <a:extLst>
              <a:ext uri="{FF2B5EF4-FFF2-40B4-BE49-F238E27FC236}">
                <a16:creationId xmlns="" xmlns:a16="http://schemas.microsoft.com/office/drawing/2014/main" id="{424879FA-65CB-462E-BD99-E3E252C6A0D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03" y="5944475"/>
            <a:ext cx="2740089" cy="615750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="" xmlns:a16="http://schemas.microsoft.com/office/drawing/2014/main" id="{AA5B8245-1BC3-4D56-95FA-DF5C3B25505B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3197321" y="3943560"/>
            <a:ext cx="5847184" cy="0"/>
          </a:xfrm>
          <a:prstGeom prst="line">
            <a:avLst/>
          </a:prstGeom>
          <a:ln w="28575">
            <a:solidFill>
              <a:srgbClr val="57838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itre 1">
            <a:extLst>
              <a:ext uri="{FF2B5EF4-FFF2-40B4-BE49-F238E27FC236}">
                <a16:creationId xmlns="" xmlns:a16="http://schemas.microsoft.com/office/drawing/2014/main" id="{6DD28ECC-0E98-4685-A351-43F6235306D1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524000" y="2123542"/>
            <a:ext cx="9144000" cy="24126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9600" b="1">
                <a:solidFill>
                  <a:srgbClr val="578387"/>
                </a:solidFill>
              </a:rPr>
              <a:t>MERCI!</a:t>
            </a:r>
          </a:p>
        </p:txBody>
      </p:sp>
    </p:spTree>
    <p:extLst>
      <p:ext uri="{BB962C8B-B14F-4D97-AF65-F5344CB8AC3E}">
        <p14:creationId xmlns:p14="http://schemas.microsoft.com/office/powerpoint/2010/main" val="302957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="" xmlns:a16="http://schemas.microsoft.com/office/drawing/2014/main" id="{0251FCA1-12F0-4D41-A5B6-35C81DEEEC43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983593" y="400552"/>
            <a:ext cx="9906000" cy="6622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200" b="1"/>
              <a:t>La programmation de transfert de connaissances </a:t>
            </a:r>
          </a:p>
        </p:txBody>
      </p:sp>
      <p:sp>
        <p:nvSpPr>
          <p:cNvPr id="11" name="Espace réservé du contenu 4">
            <a:extLst>
              <a:ext uri="{FF2B5EF4-FFF2-40B4-BE49-F238E27FC236}">
                <a16:creationId xmlns="" xmlns:a16="http://schemas.microsoft.com/office/drawing/2014/main" id="{0A6748A4-29E6-4FF9-9C73-67964998BEF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83593" y="1125538"/>
            <a:ext cx="9906000" cy="45101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rgbClr val="CE353C"/>
              </a:buClr>
            </a:pPr>
            <a:endParaRPr lang="fr-CA" sz="2400"/>
          </a:p>
        </p:txBody>
      </p:sp>
      <p:pic>
        <p:nvPicPr>
          <p:cNvPr id="13" name="Image 12" descr="Une image contenant écran&#10;&#10;Description générée automatiquement">
            <a:extLst>
              <a:ext uri="{FF2B5EF4-FFF2-40B4-BE49-F238E27FC236}">
                <a16:creationId xmlns="" xmlns:a16="http://schemas.microsoft.com/office/drawing/2014/main" id="{5B40DA8A-B037-4437-9EB5-39FC6119B1D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505" y="5805297"/>
            <a:ext cx="2044083" cy="1052703"/>
          </a:xfrm>
          <a:prstGeom prst="rect">
            <a:avLst/>
          </a:prstGeom>
        </p:spPr>
      </p:pic>
      <p:pic>
        <p:nvPicPr>
          <p:cNvPr id="14" name="Image 13" descr="Une image contenant dessin&#10;&#10;Description générée automatiquement">
            <a:extLst>
              <a:ext uri="{FF2B5EF4-FFF2-40B4-BE49-F238E27FC236}">
                <a16:creationId xmlns="" xmlns:a16="http://schemas.microsoft.com/office/drawing/2014/main" id="{424280F8-647F-4513-851D-A0B08CBE118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03" y="5944475"/>
            <a:ext cx="2740089" cy="615750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0ED73653-6BBA-404E-B731-D2C2A056A7A1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V="1">
            <a:off x="522514" y="5805297"/>
            <a:ext cx="11252719" cy="13716"/>
          </a:xfrm>
          <a:prstGeom prst="line">
            <a:avLst/>
          </a:prstGeom>
          <a:ln w="28575">
            <a:solidFill>
              <a:srgbClr val="57838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>
            <p:custDataLst>
              <p:tags r:id="rId6"/>
            </p:custDataLst>
          </p:nvPr>
        </p:nvSpPr>
        <p:spPr>
          <a:xfrm>
            <a:off x="1457676" y="1634914"/>
            <a:ext cx="8957834" cy="4339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Objectif général : Soutenir les interventions cliniques sur le terrain grâce aux données récentes issues de la recherche</a:t>
            </a:r>
          </a:p>
          <a:p>
            <a:endParaRPr lang="fr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Publics cibles : Les intervenant(e)s et les gestionnaires en dépendance des réseaux public et communautaire, les coordonnateur(</a:t>
            </a:r>
            <a:r>
              <a:rPr lang="fr-CA" sz="2400" dirty="0" err="1"/>
              <a:t>trice</a:t>
            </a:r>
            <a:r>
              <a:rPr lang="fr-CA" sz="2400" dirty="0"/>
              <a:t>)s cliniques et les étudiant(e)s de toute la province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cs typeface="Calibri"/>
              </a:rPr>
              <a:t>Production en </a:t>
            </a:r>
            <a:r>
              <a:rPr lang="fr-CA" sz="2400" dirty="0" err="1">
                <a:cs typeface="Calibri"/>
              </a:rPr>
              <a:t>co</a:t>
            </a:r>
            <a:r>
              <a:rPr lang="fr-CA" sz="2400" dirty="0">
                <a:cs typeface="Calibri"/>
              </a:rPr>
              <a:t>-construction grâce au bassin de consultations pour les production TC (vous pouvez vous inscrire !)</a:t>
            </a:r>
          </a:p>
          <a:p>
            <a:endParaRPr lang="fr-CA" dirty="0">
              <a:cs typeface="Calibri" panose="020F0502020204030204"/>
            </a:endParaRPr>
          </a:p>
          <a:p>
            <a:endParaRPr lang="fr-CA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532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="" xmlns:a16="http://schemas.microsoft.com/office/drawing/2014/main" id="{0251FCA1-12F0-4D41-A5B6-35C81DEEEC43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983593" y="274638"/>
            <a:ext cx="9906000" cy="6622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200" b="1"/>
              <a:t>Nos formats de transfert de connaissances</a:t>
            </a:r>
          </a:p>
        </p:txBody>
      </p:sp>
      <p:sp>
        <p:nvSpPr>
          <p:cNvPr id="11" name="Espace réservé du contenu 4">
            <a:extLst>
              <a:ext uri="{FF2B5EF4-FFF2-40B4-BE49-F238E27FC236}">
                <a16:creationId xmlns="" xmlns:a16="http://schemas.microsoft.com/office/drawing/2014/main" id="{0A6748A4-29E6-4FF9-9C73-67964998BEF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83593" y="1125538"/>
            <a:ext cx="9906000" cy="45101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rgbClr val="CE353C"/>
              </a:buClr>
            </a:pPr>
            <a:endParaRPr lang="fr-CA" sz="2400"/>
          </a:p>
        </p:txBody>
      </p:sp>
      <p:pic>
        <p:nvPicPr>
          <p:cNvPr id="13" name="Image 12" descr="Une image contenant écran&#10;&#10;Description générée automatiquement">
            <a:extLst>
              <a:ext uri="{FF2B5EF4-FFF2-40B4-BE49-F238E27FC236}">
                <a16:creationId xmlns="" xmlns:a16="http://schemas.microsoft.com/office/drawing/2014/main" id="{5B40DA8A-B037-4437-9EB5-39FC6119B1D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505" y="5805297"/>
            <a:ext cx="2044083" cy="1052703"/>
          </a:xfrm>
          <a:prstGeom prst="rect">
            <a:avLst/>
          </a:prstGeom>
        </p:spPr>
      </p:pic>
      <p:pic>
        <p:nvPicPr>
          <p:cNvPr id="14" name="Image 13" descr="Une image contenant dessin&#10;&#10;Description générée automatiquement">
            <a:extLst>
              <a:ext uri="{FF2B5EF4-FFF2-40B4-BE49-F238E27FC236}">
                <a16:creationId xmlns="" xmlns:a16="http://schemas.microsoft.com/office/drawing/2014/main" id="{424280F8-647F-4513-851D-A0B08CBE118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03" y="5944475"/>
            <a:ext cx="2740089" cy="615750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0ED73653-6BBA-404E-B731-D2C2A056A7A1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V="1">
            <a:off x="522514" y="5805297"/>
            <a:ext cx="11252719" cy="13716"/>
          </a:xfrm>
          <a:prstGeom prst="line">
            <a:avLst/>
          </a:prstGeom>
          <a:ln w="28575">
            <a:solidFill>
              <a:srgbClr val="57838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rganigramme : Alternative 1"/>
          <p:cNvSpPr/>
          <p:nvPr>
            <p:custDataLst>
              <p:tags r:id="rId6"/>
            </p:custDataLst>
          </p:nvPr>
        </p:nvSpPr>
        <p:spPr>
          <a:xfrm>
            <a:off x="669757" y="1504062"/>
            <a:ext cx="2811126" cy="1457815"/>
          </a:xfrm>
          <a:prstGeom prst="flowChartAlternateProcess">
            <a:avLst/>
          </a:prstGeom>
          <a:solidFill>
            <a:srgbClr val="5783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/>
              <a:t>Midi-conférence</a:t>
            </a:r>
          </a:p>
        </p:txBody>
      </p:sp>
      <p:sp>
        <p:nvSpPr>
          <p:cNvPr id="8" name="Organigramme : Alternative 7"/>
          <p:cNvSpPr/>
          <p:nvPr>
            <p:custDataLst>
              <p:tags r:id="rId7"/>
            </p:custDataLst>
          </p:nvPr>
        </p:nvSpPr>
        <p:spPr>
          <a:xfrm>
            <a:off x="4246307" y="1504061"/>
            <a:ext cx="2811126" cy="1457815"/>
          </a:xfrm>
          <a:prstGeom prst="flowChartAlternateProcess">
            <a:avLst/>
          </a:prstGeom>
          <a:solidFill>
            <a:srgbClr val="5783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/>
              <a:t>Capsules cliniques</a:t>
            </a:r>
          </a:p>
        </p:txBody>
      </p:sp>
      <p:sp>
        <p:nvSpPr>
          <p:cNvPr id="9" name="Organigramme : Alternative 8"/>
          <p:cNvSpPr/>
          <p:nvPr>
            <p:custDataLst>
              <p:tags r:id="rId8"/>
            </p:custDataLst>
          </p:nvPr>
        </p:nvSpPr>
        <p:spPr>
          <a:xfrm>
            <a:off x="7911738" y="1523276"/>
            <a:ext cx="2811126" cy="1457815"/>
          </a:xfrm>
          <a:prstGeom prst="flowChartAlternateProcess">
            <a:avLst/>
          </a:prstGeom>
          <a:solidFill>
            <a:srgbClr val="5783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/>
              <a:t>Vidéo vrai ou faux</a:t>
            </a:r>
          </a:p>
        </p:txBody>
      </p:sp>
      <p:sp>
        <p:nvSpPr>
          <p:cNvPr id="16" name="ZoneTexte 15"/>
          <p:cNvSpPr txBox="1"/>
          <p:nvPr>
            <p:custDataLst>
              <p:tags r:id="rId9"/>
            </p:custDataLst>
          </p:nvPr>
        </p:nvSpPr>
        <p:spPr>
          <a:xfrm>
            <a:off x="7990687" y="3169736"/>
            <a:ext cx="29489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Vidéos de 6 minutes</a:t>
            </a:r>
          </a:p>
          <a:p>
            <a:endParaRPr lang="fr-CA" b="1" dirty="0"/>
          </a:p>
          <a:p>
            <a:r>
              <a:rPr lang="fr-CA" dirty="0"/>
              <a:t>Présentation vulgarisée de concepts clés et de repères dans le champ de la dépendance</a:t>
            </a:r>
          </a:p>
          <a:p>
            <a:endParaRPr lang="fr-CA" b="1" dirty="0"/>
          </a:p>
          <a:p>
            <a:r>
              <a:rPr lang="fr-CA" dirty="0"/>
              <a:t>4 vidéos par année, disponibles en ligne</a:t>
            </a:r>
          </a:p>
        </p:txBody>
      </p:sp>
      <p:sp>
        <p:nvSpPr>
          <p:cNvPr id="17" name="ZoneTexte 16"/>
          <p:cNvSpPr txBox="1"/>
          <p:nvPr>
            <p:custDataLst>
              <p:tags r:id="rId10"/>
            </p:custDataLst>
          </p:nvPr>
        </p:nvSpPr>
        <p:spPr>
          <a:xfrm>
            <a:off x="729987" y="3157243"/>
            <a:ext cx="27508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Webinaire gratuit en direct de 12 h 00 à 13 h 00</a:t>
            </a:r>
          </a:p>
          <a:p>
            <a:endParaRPr lang="fr-CA" dirty="0"/>
          </a:p>
          <a:p>
            <a:r>
              <a:rPr lang="fr-CA" dirty="0"/>
              <a:t>Diffusion de données récentes + échange avec les chercheurs</a:t>
            </a:r>
          </a:p>
          <a:p>
            <a:endParaRPr lang="fr-CA" dirty="0"/>
          </a:p>
          <a:p>
            <a:r>
              <a:rPr lang="fr-CA" dirty="0"/>
              <a:t>Montage vidéo et mise en ligne</a:t>
            </a:r>
          </a:p>
        </p:txBody>
      </p:sp>
      <p:sp>
        <p:nvSpPr>
          <p:cNvPr id="18" name="ZoneTexte 17"/>
          <p:cNvSpPr txBox="1"/>
          <p:nvPr>
            <p:custDataLst>
              <p:tags r:id="rId11"/>
            </p:custDataLst>
          </p:nvPr>
        </p:nvSpPr>
        <p:spPr>
          <a:xfrm>
            <a:off x="4337059" y="3157243"/>
            <a:ext cx="28522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Capsules vidéo de 5 minutes</a:t>
            </a:r>
          </a:p>
          <a:p>
            <a:endParaRPr lang="fr-CA" dirty="0"/>
          </a:p>
          <a:p>
            <a:r>
              <a:rPr lang="fr-CA" dirty="0"/>
              <a:t>Soutien à la réflexion clinique en équipe</a:t>
            </a:r>
          </a:p>
          <a:p>
            <a:endParaRPr lang="fr-CA" b="1" dirty="0"/>
          </a:p>
          <a:p>
            <a:r>
              <a:rPr lang="fr-CA" dirty="0"/>
              <a:t>4 vidéos par année, disponibles en ligne</a:t>
            </a:r>
          </a:p>
        </p:txBody>
      </p:sp>
    </p:spTree>
    <p:extLst>
      <p:ext uri="{BB962C8B-B14F-4D97-AF65-F5344CB8AC3E}">
        <p14:creationId xmlns:p14="http://schemas.microsoft.com/office/powerpoint/2010/main" val="169474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="" xmlns:a16="http://schemas.microsoft.com/office/drawing/2014/main" id="{0251FCA1-12F0-4D41-A5B6-35C81DEEEC43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983593" y="274638"/>
            <a:ext cx="9906000" cy="6622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200" b="1" dirty="0"/>
              <a:t>Calendrier des activités à venir: </a:t>
            </a:r>
          </a:p>
        </p:txBody>
      </p:sp>
      <p:sp>
        <p:nvSpPr>
          <p:cNvPr id="11" name="Espace réservé du contenu 4">
            <a:extLst>
              <a:ext uri="{FF2B5EF4-FFF2-40B4-BE49-F238E27FC236}">
                <a16:creationId xmlns="" xmlns:a16="http://schemas.microsoft.com/office/drawing/2014/main" id="{0A6748A4-29E6-4FF9-9C73-67964998BEF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83593" y="1125538"/>
            <a:ext cx="9906000" cy="45101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rgbClr val="CE353C"/>
              </a:buClr>
            </a:pPr>
            <a:endParaRPr lang="fr-CA" sz="2400"/>
          </a:p>
        </p:txBody>
      </p:sp>
      <p:pic>
        <p:nvPicPr>
          <p:cNvPr id="13" name="Image 12" descr="Une image contenant écran&#10;&#10;Description générée automatiquement">
            <a:extLst>
              <a:ext uri="{FF2B5EF4-FFF2-40B4-BE49-F238E27FC236}">
                <a16:creationId xmlns="" xmlns:a16="http://schemas.microsoft.com/office/drawing/2014/main" id="{5B40DA8A-B037-4437-9EB5-39FC6119B1D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505" y="5805297"/>
            <a:ext cx="2044083" cy="1052703"/>
          </a:xfrm>
          <a:prstGeom prst="rect">
            <a:avLst/>
          </a:prstGeom>
        </p:spPr>
      </p:pic>
      <p:pic>
        <p:nvPicPr>
          <p:cNvPr id="14" name="Image 13" descr="Une image contenant dessin&#10;&#10;Description générée automatiquement">
            <a:extLst>
              <a:ext uri="{FF2B5EF4-FFF2-40B4-BE49-F238E27FC236}">
                <a16:creationId xmlns="" xmlns:a16="http://schemas.microsoft.com/office/drawing/2014/main" id="{424280F8-647F-4513-851D-A0B08CBE118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03" y="5944475"/>
            <a:ext cx="2740089" cy="615750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0ED73653-6BBA-404E-B731-D2C2A056A7A1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V="1">
            <a:off x="522514" y="5805297"/>
            <a:ext cx="11252719" cy="13716"/>
          </a:xfrm>
          <a:prstGeom prst="line">
            <a:avLst/>
          </a:prstGeom>
          <a:ln w="28575">
            <a:solidFill>
              <a:srgbClr val="57838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rganigramme : Alternative 1"/>
          <p:cNvSpPr/>
          <p:nvPr>
            <p:custDataLst>
              <p:tags r:id="rId6"/>
            </p:custDataLst>
          </p:nvPr>
        </p:nvSpPr>
        <p:spPr>
          <a:xfrm>
            <a:off x="669757" y="1504062"/>
            <a:ext cx="2811126" cy="1457815"/>
          </a:xfrm>
          <a:prstGeom prst="flowChartAlternateProcess">
            <a:avLst/>
          </a:prstGeom>
          <a:solidFill>
            <a:srgbClr val="5783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/>
              <a:t>Midi-conférence</a:t>
            </a:r>
          </a:p>
        </p:txBody>
      </p:sp>
      <p:sp>
        <p:nvSpPr>
          <p:cNvPr id="8" name="Organigramme : Alternative 7"/>
          <p:cNvSpPr/>
          <p:nvPr>
            <p:custDataLst>
              <p:tags r:id="rId7"/>
            </p:custDataLst>
          </p:nvPr>
        </p:nvSpPr>
        <p:spPr>
          <a:xfrm>
            <a:off x="4246307" y="1504061"/>
            <a:ext cx="2811126" cy="1457815"/>
          </a:xfrm>
          <a:prstGeom prst="flowChartAlternateProcess">
            <a:avLst/>
          </a:prstGeom>
          <a:solidFill>
            <a:srgbClr val="5783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/>
              <a:t>Capsules cliniques</a:t>
            </a:r>
          </a:p>
        </p:txBody>
      </p:sp>
      <p:sp>
        <p:nvSpPr>
          <p:cNvPr id="9" name="Organigramme : Alternative 8"/>
          <p:cNvSpPr/>
          <p:nvPr>
            <p:custDataLst>
              <p:tags r:id="rId8"/>
            </p:custDataLst>
          </p:nvPr>
        </p:nvSpPr>
        <p:spPr>
          <a:xfrm>
            <a:off x="7911738" y="1523276"/>
            <a:ext cx="2811126" cy="1457815"/>
          </a:xfrm>
          <a:prstGeom prst="flowChartAlternateProcess">
            <a:avLst/>
          </a:prstGeom>
          <a:solidFill>
            <a:srgbClr val="5783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/>
              <a:t>Vidéo vrai ou faux</a:t>
            </a:r>
          </a:p>
        </p:txBody>
      </p:sp>
      <p:sp>
        <p:nvSpPr>
          <p:cNvPr id="16" name="ZoneTexte 15"/>
          <p:cNvSpPr txBox="1"/>
          <p:nvPr>
            <p:custDataLst>
              <p:tags r:id="rId9"/>
            </p:custDataLst>
          </p:nvPr>
        </p:nvSpPr>
        <p:spPr>
          <a:xfrm>
            <a:off x="7990687" y="3169736"/>
            <a:ext cx="33645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Vrai ou faux : </a:t>
            </a:r>
            <a:r>
              <a:rPr lang="fr-CA" b="1" dirty="0"/>
              <a:t>Le concept de dépendance</a:t>
            </a:r>
          </a:p>
          <a:p>
            <a:r>
              <a:rPr lang="fr-CA" dirty="0"/>
              <a:t>Sortie janvier 2021</a:t>
            </a:r>
          </a:p>
          <a:p>
            <a:endParaRPr lang="fr-CA" dirty="0"/>
          </a:p>
          <a:p>
            <a:r>
              <a:rPr lang="fr-CA" dirty="0"/>
              <a:t>Vrai ou faux : </a:t>
            </a:r>
            <a:r>
              <a:rPr lang="fr-CA" b="1" dirty="0"/>
              <a:t>Cannabis et sécurité routière</a:t>
            </a:r>
          </a:p>
          <a:p>
            <a:r>
              <a:rPr lang="fr-CA" dirty="0"/>
              <a:t>Sortie aujourd’hui !</a:t>
            </a:r>
          </a:p>
          <a:p>
            <a:endParaRPr lang="fr-CA" dirty="0"/>
          </a:p>
          <a:p>
            <a:r>
              <a:rPr lang="fr-CA" dirty="0"/>
              <a:t>Et d’autres suivront…</a:t>
            </a:r>
          </a:p>
        </p:txBody>
      </p:sp>
      <p:sp>
        <p:nvSpPr>
          <p:cNvPr id="17" name="ZoneTexte 16"/>
          <p:cNvSpPr txBox="1"/>
          <p:nvPr>
            <p:custDataLst>
              <p:tags r:id="rId10"/>
            </p:custDataLst>
          </p:nvPr>
        </p:nvSpPr>
        <p:spPr>
          <a:xfrm>
            <a:off x="3946535" y="2961876"/>
            <a:ext cx="38133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Capsule 1 : </a:t>
            </a:r>
            <a:r>
              <a:rPr lang="fr-CA" b="1" dirty="0"/>
              <a:t>La dépendance, un trouble chronique ?</a:t>
            </a:r>
          </a:p>
          <a:p>
            <a:r>
              <a:rPr lang="fr-CA" dirty="0"/>
              <a:t>Sortie prévue mi-novembre</a:t>
            </a:r>
          </a:p>
          <a:p>
            <a:endParaRPr lang="fr-CA" dirty="0"/>
          </a:p>
          <a:p>
            <a:r>
              <a:rPr lang="fr-CA" dirty="0"/>
              <a:t>Capsule 2 : </a:t>
            </a:r>
            <a:r>
              <a:rPr lang="fr-CA" b="1" dirty="0"/>
              <a:t>Dépendance et troubles concomitants</a:t>
            </a:r>
          </a:p>
          <a:p>
            <a:r>
              <a:rPr lang="fr-CA" dirty="0"/>
              <a:t>Sortie prévue janvier 2021</a:t>
            </a:r>
          </a:p>
          <a:p>
            <a:endParaRPr lang="fr-CA" dirty="0"/>
          </a:p>
          <a:p>
            <a:r>
              <a:rPr lang="fr-CA" dirty="0"/>
              <a:t>Capsule 3 : </a:t>
            </a:r>
            <a:r>
              <a:rPr lang="fr-CA" b="1" dirty="0"/>
              <a:t>Cyberdépendance</a:t>
            </a:r>
          </a:p>
          <a:p>
            <a:r>
              <a:rPr lang="fr-CA" dirty="0"/>
              <a:t>Prévue pour mars 2021</a:t>
            </a:r>
          </a:p>
          <a:p>
            <a:endParaRPr lang="fr-CA" dirty="0"/>
          </a:p>
          <a:p>
            <a:endParaRPr lang="fr-CA" dirty="0"/>
          </a:p>
        </p:txBody>
      </p:sp>
      <p:sp>
        <p:nvSpPr>
          <p:cNvPr id="18" name="ZoneTexte 17"/>
          <p:cNvSpPr txBox="1"/>
          <p:nvPr>
            <p:custDataLst>
              <p:tags r:id="rId11"/>
            </p:custDataLst>
          </p:nvPr>
        </p:nvSpPr>
        <p:spPr>
          <a:xfrm>
            <a:off x="593100" y="2981091"/>
            <a:ext cx="30395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Mardi 27 octobre 2020 : </a:t>
            </a:r>
            <a:r>
              <a:rPr lang="fr-CA" b="1" dirty="0"/>
              <a:t>Chronicité et dépendance</a:t>
            </a:r>
          </a:p>
          <a:p>
            <a:endParaRPr lang="fr-CA" dirty="0"/>
          </a:p>
          <a:p>
            <a:r>
              <a:rPr lang="fr-CA" dirty="0"/>
              <a:t>Mardi 1</a:t>
            </a:r>
            <a:r>
              <a:rPr lang="fr-CA" baseline="30000" dirty="0"/>
              <a:t>er</a:t>
            </a:r>
            <a:r>
              <a:rPr lang="fr-CA" dirty="0"/>
              <a:t> décembre 2020 : </a:t>
            </a:r>
            <a:r>
              <a:rPr lang="fr-CA" b="1" dirty="0"/>
              <a:t>Troubles concomitants</a:t>
            </a:r>
          </a:p>
          <a:p>
            <a:endParaRPr lang="fr-CA" dirty="0"/>
          </a:p>
          <a:p>
            <a:r>
              <a:rPr lang="fr-CA" dirty="0"/>
              <a:t>Mardi 9 février 2021 : </a:t>
            </a:r>
          </a:p>
          <a:p>
            <a:r>
              <a:rPr lang="fr-CA" b="1" dirty="0"/>
              <a:t>Jeunes judiciarisés</a:t>
            </a:r>
          </a:p>
          <a:p>
            <a:endParaRPr lang="fr-CA" dirty="0"/>
          </a:p>
          <a:p>
            <a:r>
              <a:rPr lang="fr-CA" dirty="0"/>
              <a:t>Avril 2021 : à venir</a:t>
            </a:r>
          </a:p>
        </p:txBody>
      </p:sp>
    </p:spTree>
    <p:extLst>
      <p:ext uri="{BB962C8B-B14F-4D97-AF65-F5344CB8AC3E}">
        <p14:creationId xmlns:p14="http://schemas.microsoft.com/office/powerpoint/2010/main" val="107986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="" xmlns:a16="http://schemas.microsoft.com/office/drawing/2014/main" id="{0251FCA1-12F0-4D41-A5B6-35C81DEEEC43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05401" y="548410"/>
            <a:ext cx="10367079" cy="6622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CA" sz="3200" b="1"/>
          </a:p>
        </p:txBody>
      </p:sp>
      <p:sp>
        <p:nvSpPr>
          <p:cNvPr id="11" name="Espace réservé du contenu 4">
            <a:extLst>
              <a:ext uri="{FF2B5EF4-FFF2-40B4-BE49-F238E27FC236}">
                <a16:creationId xmlns="" xmlns:a16="http://schemas.microsoft.com/office/drawing/2014/main" id="{0A6748A4-29E6-4FF9-9C73-67964998BEF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83593" y="1125538"/>
            <a:ext cx="9906000" cy="45101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rgbClr val="CE353C"/>
              </a:buClr>
            </a:pPr>
            <a:endParaRPr lang="fr-CA" sz="2400"/>
          </a:p>
        </p:txBody>
      </p:sp>
      <p:pic>
        <p:nvPicPr>
          <p:cNvPr id="13" name="Image 12" descr="Une image contenant écran&#10;&#10;Description générée automatiquement">
            <a:extLst>
              <a:ext uri="{FF2B5EF4-FFF2-40B4-BE49-F238E27FC236}">
                <a16:creationId xmlns="" xmlns:a16="http://schemas.microsoft.com/office/drawing/2014/main" id="{5B40DA8A-B037-4437-9EB5-39FC6119B1D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505" y="5805297"/>
            <a:ext cx="2044083" cy="1052703"/>
          </a:xfrm>
          <a:prstGeom prst="rect">
            <a:avLst/>
          </a:prstGeom>
        </p:spPr>
      </p:pic>
      <p:pic>
        <p:nvPicPr>
          <p:cNvPr id="14" name="Image 13" descr="Une image contenant dessin&#10;&#10;Description générée automatiquement">
            <a:extLst>
              <a:ext uri="{FF2B5EF4-FFF2-40B4-BE49-F238E27FC236}">
                <a16:creationId xmlns="" xmlns:a16="http://schemas.microsoft.com/office/drawing/2014/main" id="{424280F8-647F-4513-851D-A0B08CBE118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03" y="5944475"/>
            <a:ext cx="2740089" cy="615750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0ED73653-6BBA-404E-B731-D2C2A056A7A1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V="1">
            <a:off x="522514" y="5805297"/>
            <a:ext cx="11252719" cy="13716"/>
          </a:xfrm>
          <a:prstGeom prst="line">
            <a:avLst/>
          </a:prstGeom>
          <a:ln w="28575">
            <a:solidFill>
              <a:srgbClr val="57838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="" xmlns:a16="http://schemas.microsoft.com/office/drawing/2014/main" id="{8A2F9DF9-7B88-4CA0-B844-D2B7A3EB3E7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54" r="10795" b="8996"/>
          <a:stretch/>
        </p:blipFill>
        <p:spPr>
          <a:xfrm>
            <a:off x="2182218" y="297775"/>
            <a:ext cx="7933309" cy="520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4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="" xmlns:a16="http://schemas.microsoft.com/office/drawing/2014/main" id="{0251FCA1-12F0-4D41-A5B6-35C81DEEEC43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983593" y="400552"/>
            <a:ext cx="9906000" cy="6622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200" b="1" dirty="0"/>
              <a:t>Genèse d’un projet de recherche</a:t>
            </a:r>
          </a:p>
        </p:txBody>
      </p:sp>
      <p:sp>
        <p:nvSpPr>
          <p:cNvPr id="11" name="Espace réservé du contenu 4">
            <a:extLst>
              <a:ext uri="{FF2B5EF4-FFF2-40B4-BE49-F238E27FC236}">
                <a16:creationId xmlns="" xmlns:a16="http://schemas.microsoft.com/office/drawing/2014/main" id="{0A6748A4-29E6-4FF9-9C73-67964998BEF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83593" y="1125538"/>
            <a:ext cx="9906000" cy="45101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rgbClr val="CE353C"/>
              </a:buClr>
            </a:pPr>
            <a:endParaRPr lang="fr-CA" sz="2400"/>
          </a:p>
        </p:txBody>
      </p:sp>
      <p:pic>
        <p:nvPicPr>
          <p:cNvPr id="13" name="Image 12" descr="Une image contenant écran&#10;&#10;Description générée automatiquement">
            <a:extLst>
              <a:ext uri="{FF2B5EF4-FFF2-40B4-BE49-F238E27FC236}">
                <a16:creationId xmlns="" xmlns:a16="http://schemas.microsoft.com/office/drawing/2014/main" id="{5B40DA8A-B037-4437-9EB5-39FC6119B1D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505" y="5805297"/>
            <a:ext cx="2044083" cy="1052703"/>
          </a:xfrm>
          <a:prstGeom prst="rect">
            <a:avLst/>
          </a:prstGeom>
        </p:spPr>
      </p:pic>
      <p:pic>
        <p:nvPicPr>
          <p:cNvPr id="14" name="Image 13" descr="Une image contenant dessin&#10;&#10;Description générée automatiquement">
            <a:extLst>
              <a:ext uri="{FF2B5EF4-FFF2-40B4-BE49-F238E27FC236}">
                <a16:creationId xmlns="" xmlns:a16="http://schemas.microsoft.com/office/drawing/2014/main" id="{424280F8-647F-4513-851D-A0B08CBE118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03" y="5944475"/>
            <a:ext cx="2740089" cy="615750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0ED73653-6BBA-404E-B731-D2C2A056A7A1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V="1">
            <a:off x="522514" y="5805297"/>
            <a:ext cx="11252719" cy="13716"/>
          </a:xfrm>
          <a:prstGeom prst="line">
            <a:avLst/>
          </a:prstGeom>
          <a:ln w="28575">
            <a:solidFill>
              <a:srgbClr val="57838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="" xmlns:a16="http://schemas.microsoft.com/office/drawing/2014/main" id="{BDEBB099-2EC1-0546-B16F-9778137B9449}"/>
              </a:ext>
            </a:extLst>
          </p:cNvPr>
          <p:cNvCxnSpPr>
            <a:cxnSpLocks/>
          </p:cNvCxnSpPr>
          <p:nvPr/>
        </p:nvCxnSpPr>
        <p:spPr>
          <a:xfrm>
            <a:off x="337980" y="4337544"/>
            <a:ext cx="10750608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1D8D2BBC-7BD5-5947-9443-95D718F59A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773" y="1434627"/>
            <a:ext cx="1773945" cy="12013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3886D4F-C052-D743-BBB2-88F798601E77}"/>
              </a:ext>
            </a:extLst>
          </p:cNvPr>
          <p:cNvSpPr/>
          <p:nvPr/>
        </p:nvSpPr>
        <p:spPr>
          <a:xfrm>
            <a:off x="382773" y="2636013"/>
            <a:ext cx="1773945" cy="12661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Justin Trudeau annonce le dépôt d’un projet de loi visant à légaliser le cannabis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A3386AE-2B56-4E4F-9AAC-3F0D1B9D0978}"/>
              </a:ext>
            </a:extLst>
          </p:cNvPr>
          <p:cNvSpPr/>
          <p:nvPr/>
        </p:nvSpPr>
        <p:spPr>
          <a:xfrm>
            <a:off x="642105" y="4580383"/>
            <a:ext cx="12552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/>
              <a:t>20 avril 2016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="" xmlns:a16="http://schemas.microsoft.com/office/drawing/2014/main" id="{AA6B4414-BF0A-AD40-B04C-E7A3B79B3E10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1269745" y="3902149"/>
            <a:ext cx="1" cy="6782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AC6C096E-043A-3246-B073-0B4D6C4BEC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4723" y="1369995"/>
            <a:ext cx="1446848" cy="18718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F62DA634-9103-6B44-9AFE-96D75BF2E101}"/>
              </a:ext>
            </a:extLst>
          </p:cNvPr>
          <p:cNvSpPr/>
          <p:nvPr/>
        </p:nvSpPr>
        <p:spPr>
          <a:xfrm>
            <a:off x="2442871" y="3243994"/>
            <a:ext cx="1448700" cy="9680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 sécurité routière est une préoccupation pour les citoyens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7F1A2EC-A400-7449-8564-E0495772C23C}"/>
              </a:ext>
            </a:extLst>
          </p:cNvPr>
          <p:cNvSpPr/>
          <p:nvPr/>
        </p:nvSpPr>
        <p:spPr>
          <a:xfrm>
            <a:off x="2289801" y="4777972"/>
            <a:ext cx="17548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/>
              <a:t>20 novembre 2016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="" xmlns:a16="http://schemas.microsoft.com/office/drawing/2014/main" id="{4F7DE446-9DD4-CE42-813E-5B4D5F272A51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3167221" y="4212081"/>
            <a:ext cx="0" cy="565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 35">
            <a:extLst>
              <a:ext uri="{FF2B5EF4-FFF2-40B4-BE49-F238E27FC236}">
                <a16:creationId xmlns="" xmlns:a16="http://schemas.microsoft.com/office/drawing/2014/main" id="{CFCB0E5E-8C77-F946-B49B-1D56A0C983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7152" y="1459378"/>
            <a:ext cx="2126510" cy="13678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10F1F9C5-9DAE-6E4D-B436-07C8157FF997}"/>
              </a:ext>
            </a:extLst>
          </p:cNvPr>
          <p:cNvSpPr/>
          <p:nvPr/>
        </p:nvSpPr>
        <p:spPr>
          <a:xfrm>
            <a:off x="5147152" y="2827241"/>
            <a:ext cx="2126510" cy="1224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Subvention: Recherche interventionnelle en santé des populations liée à la légalisation et à la réglementation du cannabis à des fins non médicinales au Canada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8CB836A1-0D9E-8848-B643-C0165782EE1A}"/>
              </a:ext>
            </a:extLst>
          </p:cNvPr>
          <p:cNvSpPr/>
          <p:nvPr/>
        </p:nvSpPr>
        <p:spPr>
          <a:xfrm>
            <a:off x="5752493" y="4744450"/>
            <a:ext cx="9158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/>
              <a:t>Été 2017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="" xmlns:a16="http://schemas.microsoft.com/office/drawing/2014/main" id="{58FA4A2C-52E4-1842-A06D-2B8399532161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6210407" y="4052155"/>
            <a:ext cx="0" cy="629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lh5.googleusercontent.com/cpqHB5sfcJyK8u0qtICyaN0gfFua2MO0ZZSVWUa_VX4M8SNCP3lVTvxZuoJL0SQbm34b_QcESA1ZvaZo0g0r8NZ9Xa_COFOch-zDkOGAGemgqLzyPIaLOdVEIQEuR70rrcTMfIEIhFr5anVUPg">
            <a:extLst>
              <a:ext uri="{FF2B5EF4-FFF2-40B4-BE49-F238E27FC236}">
                <a16:creationId xmlns="" xmlns:a16="http://schemas.microsoft.com/office/drawing/2014/main" id="{6AB7DA67-382E-B446-B668-51791321F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368" y="1540730"/>
            <a:ext cx="2446802" cy="128329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948FEF5B-7C73-4D4F-B6B5-12AD797BF2A2}"/>
              </a:ext>
            </a:extLst>
          </p:cNvPr>
          <p:cNvSpPr/>
          <p:nvPr/>
        </p:nvSpPr>
        <p:spPr>
          <a:xfrm>
            <a:off x="7705368" y="2824027"/>
            <a:ext cx="2446802" cy="11693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Questionnaire en ligne sur la conduite après la prise de cannabis</a:t>
            </a:r>
          </a:p>
          <a:p>
            <a:pPr algn="ctr"/>
            <a:endParaRPr lang="fr-FR" sz="12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r>
              <a:rPr lang="fr-FR" sz="12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1359 Canadiens</a:t>
            </a:r>
          </a:p>
        </p:txBody>
      </p:sp>
      <p:cxnSp>
        <p:nvCxnSpPr>
          <p:cNvPr id="50" name="Connecteur droit 49">
            <a:extLst>
              <a:ext uri="{FF2B5EF4-FFF2-40B4-BE49-F238E27FC236}">
                <a16:creationId xmlns="" xmlns:a16="http://schemas.microsoft.com/office/drawing/2014/main" id="{00AB013D-EE04-014B-9E58-E6A9F5CA8094}"/>
              </a:ext>
            </a:extLst>
          </p:cNvPr>
          <p:cNvCxnSpPr>
            <a:cxnSpLocks/>
            <a:stCxn id="49" idx="2"/>
            <a:endCxn id="52" idx="0"/>
          </p:cNvCxnSpPr>
          <p:nvPr/>
        </p:nvCxnSpPr>
        <p:spPr>
          <a:xfrm>
            <a:off x="8928769" y="3993370"/>
            <a:ext cx="0" cy="7328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49E0F6B0-0C9E-E64B-9267-8E4012F46F9F}"/>
              </a:ext>
            </a:extLst>
          </p:cNvPr>
          <p:cNvSpPr/>
          <p:nvPr/>
        </p:nvSpPr>
        <p:spPr>
          <a:xfrm>
            <a:off x="7918435" y="4726189"/>
            <a:ext cx="20206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Été 2018 – Hiver 2019</a:t>
            </a:r>
          </a:p>
        </p:txBody>
      </p:sp>
    </p:spTree>
    <p:extLst>
      <p:ext uri="{BB962C8B-B14F-4D97-AF65-F5344CB8AC3E}">
        <p14:creationId xmlns:p14="http://schemas.microsoft.com/office/powerpoint/2010/main" val="421908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/>
          <p:nvPr/>
        </p:nvSpPr>
        <p:spPr>
          <a:xfrm>
            <a:off x="7648992" y="2677234"/>
            <a:ext cx="835765" cy="816921"/>
          </a:xfrm>
          <a:prstGeom prst="plus">
            <a:avLst>
              <a:gd name="adj" fmla="val 46229"/>
            </a:avLst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3"/>
          <p:cNvSpPr/>
          <p:nvPr/>
        </p:nvSpPr>
        <p:spPr>
          <a:xfrm>
            <a:off x="4950851" y="3021398"/>
            <a:ext cx="1078418" cy="504968"/>
          </a:xfrm>
          <a:prstGeom prst="mathEqual">
            <a:avLst>
              <a:gd name="adj1" fmla="val 15412"/>
              <a:gd name="adj2" fmla="val 27976"/>
            </a:avLst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67734" y="2744738"/>
            <a:ext cx="1651804" cy="123965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6" name="Google Shape;116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42687" y="4464785"/>
            <a:ext cx="1935255" cy="102104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7" name="Google Shape;117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07926" y="3496546"/>
            <a:ext cx="1083202" cy="138640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8" name="Google Shape;1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28812" y="4221297"/>
            <a:ext cx="1658062" cy="110364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9" name="Google Shape;1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66292" y="2434668"/>
            <a:ext cx="1565994" cy="120141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0" name="Google Shape;1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68979" y="1499596"/>
            <a:ext cx="1580462" cy="105199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1" name="Google Shape;121;p13"/>
          <p:cNvPicPr preferRelativeResize="0"/>
          <p:nvPr/>
        </p:nvPicPr>
        <p:blipFill rotWithShape="1">
          <a:blip r:embed="rId13">
            <a:alphaModFix/>
          </a:blip>
          <a:srcRect r="39219"/>
          <a:stretch/>
        </p:blipFill>
        <p:spPr>
          <a:xfrm>
            <a:off x="888273" y="1392812"/>
            <a:ext cx="1376230" cy="135586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2" name="Google Shape;122;p13"/>
          <p:cNvPicPr preferRelativeResize="0"/>
          <p:nvPr/>
        </p:nvPicPr>
        <p:blipFill rotWithShape="1">
          <a:blip r:embed="rId14">
            <a:alphaModFix/>
          </a:blip>
          <a:srcRect r="13842"/>
          <a:stretch/>
        </p:blipFill>
        <p:spPr>
          <a:xfrm>
            <a:off x="5029190" y="2179668"/>
            <a:ext cx="921740" cy="946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503873" y="2515802"/>
            <a:ext cx="2034613" cy="135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950930" y="2302631"/>
            <a:ext cx="1769980" cy="178247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3"/>
          <p:cNvSpPr txBox="1"/>
          <p:nvPr/>
        </p:nvSpPr>
        <p:spPr>
          <a:xfrm>
            <a:off x="5804091" y="4434541"/>
            <a:ext cx="528449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fr-CA" sz="2000" dirty="0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rPr>
              <a:t>Identifier les facteurs qui expliqueraient pourquoi certaines personnes qui consomment décident de prendre le volant après avoir consommé du cannabis.</a:t>
            </a:r>
            <a:endParaRPr sz="2000" dirty="0">
              <a:solidFill>
                <a:srgbClr val="4F81B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Titre 3">
            <a:extLst>
              <a:ext uri="{FF2B5EF4-FFF2-40B4-BE49-F238E27FC236}">
                <a16:creationId xmlns="" xmlns:a16="http://schemas.microsoft.com/office/drawing/2014/main" id="{6E8A5B35-D4E9-A549-BA61-A2E45AF5BFC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983593" y="400552"/>
            <a:ext cx="9906000" cy="6622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200" b="1" dirty="0"/>
              <a:t>Objectif du projet IRSC</a:t>
            </a:r>
          </a:p>
        </p:txBody>
      </p:sp>
      <p:pic>
        <p:nvPicPr>
          <p:cNvPr id="20" name="Image 19" descr="Une image contenant écran&#10;&#10;Description générée automatiquement">
            <a:extLst>
              <a:ext uri="{FF2B5EF4-FFF2-40B4-BE49-F238E27FC236}">
                <a16:creationId xmlns="" xmlns:a16="http://schemas.microsoft.com/office/drawing/2014/main" id="{0E1E08C6-D603-8640-A8AE-BC25E6FEDB7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505" y="5805297"/>
            <a:ext cx="2044083" cy="1052703"/>
          </a:xfrm>
          <a:prstGeom prst="rect">
            <a:avLst/>
          </a:prstGeom>
        </p:spPr>
      </p:pic>
      <p:pic>
        <p:nvPicPr>
          <p:cNvPr id="21" name="Image 20" descr="Une image contenant dessin&#10;&#10;Description générée automatiquement">
            <a:extLst>
              <a:ext uri="{FF2B5EF4-FFF2-40B4-BE49-F238E27FC236}">
                <a16:creationId xmlns="" xmlns:a16="http://schemas.microsoft.com/office/drawing/2014/main" id="{2801ABD1-7F89-854C-B17F-5CE4FDB837E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03" y="5944475"/>
            <a:ext cx="2740089" cy="615750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="" xmlns:a16="http://schemas.microsoft.com/office/drawing/2014/main" id="{D795F217-3A5F-E644-8FCB-B7064CE90376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V="1">
            <a:off x="522514" y="5805297"/>
            <a:ext cx="11252719" cy="13716"/>
          </a:xfrm>
          <a:prstGeom prst="line">
            <a:avLst/>
          </a:prstGeom>
          <a:ln w="28575">
            <a:solidFill>
              <a:srgbClr val="57838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36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3">
            <a:extLst>
              <a:ext uri="{FF2B5EF4-FFF2-40B4-BE49-F238E27FC236}">
                <a16:creationId xmlns="" xmlns:a16="http://schemas.microsoft.com/office/drawing/2014/main" id="{6E8A5B35-D4E9-A549-BA61-A2E45AF5BFC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-34593"/>
            <a:ext cx="12192000" cy="8779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200" b="1" dirty="0"/>
              <a:t>Quelles sont les caractéristiques des personnes qui conduisent après avoir consommé du cannabis?</a:t>
            </a:r>
          </a:p>
        </p:txBody>
      </p:sp>
      <p:pic>
        <p:nvPicPr>
          <p:cNvPr id="20" name="Image 19" descr="Une image contenant écran&#10;&#10;Description générée automatiquement">
            <a:extLst>
              <a:ext uri="{FF2B5EF4-FFF2-40B4-BE49-F238E27FC236}">
                <a16:creationId xmlns="" xmlns:a16="http://schemas.microsoft.com/office/drawing/2014/main" id="{0E1E08C6-D603-8640-A8AE-BC25E6FEDB7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505" y="5805297"/>
            <a:ext cx="2044083" cy="1052703"/>
          </a:xfrm>
          <a:prstGeom prst="rect">
            <a:avLst/>
          </a:prstGeom>
        </p:spPr>
      </p:pic>
      <p:pic>
        <p:nvPicPr>
          <p:cNvPr id="21" name="Image 20" descr="Une image contenant dessin&#10;&#10;Description générée automatiquement">
            <a:extLst>
              <a:ext uri="{FF2B5EF4-FFF2-40B4-BE49-F238E27FC236}">
                <a16:creationId xmlns="" xmlns:a16="http://schemas.microsoft.com/office/drawing/2014/main" id="{2801ABD1-7F89-854C-B17F-5CE4FDB837E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03" y="5944475"/>
            <a:ext cx="2740089" cy="615750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="" xmlns:a16="http://schemas.microsoft.com/office/drawing/2014/main" id="{D795F217-3A5F-E644-8FCB-B7064CE90376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V="1">
            <a:off x="522514" y="5805297"/>
            <a:ext cx="11252719" cy="13716"/>
          </a:xfrm>
          <a:prstGeom prst="line">
            <a:avLst/>
          </a:prstGeom>
          <a:ln w="28575">
            <a:solidFill>
              <a:srgbClr val="57838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36ABB22E-527F-594B-BDA6-6FC4C088E3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98" y="926712"/>
            <a:ext cx="1865376" cy="1831848"/>
          </a:xfrm>
          <a:prstGeom prst="rect">
            <a:avLst/>
          </a:prstGeom>
        </p:spPr>
      </p:pic>
      <p:sp>
        <p:nvSpPr>
          <p:cNvPr id="26" name="object 216">
            <a:extLst>
              <a:ext uri="{FF2B5EF4-FFF2-40B4-BE49-F238E27FC236}">
                <a16:creationId xmlns="" xmlns:a16="http://schemas.microsoft.com/office/drawing/2014/main" id="{3868574A-A11F-C546-A433-DAAC04208E8A}"/>
              </a:ext>
            </a:extLst>
          </p:cNvPr>
          <p:cNvSpPr>
            <a:spLocks/>
          </p:cNvSpPr>
          <p:nvPr/>
        </p:nvSpPr>
        <p:spPr>
          <a:xfrm>
            <a:off x="3738419" y="2000215"/>
            <a:ext cx="279475" cy="30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16">
            <a:extLst>
              <a:ext uri="{FF2B5EF4-FFF2-40B4-BE49-F238E27FC236}">
                <a16:creationId xmlns="" xmlns:a16="http://schemas.microsoft.com/office/drawing/2014/main" id="{B8B392ED-0465-A14B-AD2B-B87A3F2A6E70}"/>
              </a:ext>
            </a:extLst>
          </p:cNvPr>
          <p:cNvSpPr>
            <a:spLocks/>
          </p:cNvSpPr>
          <p:nvPr/>
        </p:nvSpPr>
        <p:spPr>
          <a:xfrm>
            <a:off x="3332020" y="1770993"/>
            <a:ext cx="279475" cy="30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16">
            <a:extLst>
              <a:ext uri="{FF2B5EF4-FFF2-40B4-BE49-F238E27FC236}">
                <a16:creationId xmlns="" xmlns:a16="http://schemas.microsoft.com/office/drawing/2014/main" id="{928157D9-FFB8-194C-A2B7-0A22F377CC30}"/>
              </a:ext>
            </a:extLst>
          </p:cNvPr>
          <p:cNvSpPr>
            <a:spLocks/>
          </p:cNvSpPr>
          <p:nvPr/>
        </p:nvSpPr>
        <p:spPr>
          <a:xfrm>
            <a:off x="4213512" y="1787208"/>
            <a:ext cx="279475" cy="30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16">
            <a:extLst>
              <a:ext uri="{FF2B5EF4-FFF2-40B4-BE49-F238E27FC236}">
                <a16:creationId xmlns="" xmlns:a16="http://schemas.microsoft.com/office/drawing/2014/main" id="{BD1F04B9-039F-814F-9CEA-F2BAADB4119D}"/>
              </a:ext>
            </a:extLst>
          </p:cNvPr>
          <p:cNvSpPr>
            <a:spLocks/>
          </p:cNvSpPr>
          <p:nvPr/>
        </p:nvSpPr>
        <p:spPr>
          <a:xfrm>
            <a:off x="3779992" y="1705049"/>
            <a:ext cx="279475" cy="30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16">
            <a:extLst>
              <a:ext uri="{FF2B5EF4-FFF2-40B4-BE49-F238E27FC236}">
                <a16:creationId xmlns="" xmlns:a16="http://schemas.microsoft.com/office/drawing/2014/main" id="{A3187447-AFF1-4043-94CF-1E08A90EA1EE}"/>
              </a:ext>
            </a:extLst>
          </p:cNvPr>
          <p:cNvSpPr>
            <a:spLocks/>
          </p:cNvSpPr>
          <p:nvPr/>
        </p:nvSpPr>
        <p:spPr>
          <a:xfrm>
            <a:off x="3287931" y="1933151"/>
            <a:ext cx="279475" cy="30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16">
            <a:extLst>
              <a:ext uri="{FF2B5EF4-FFF2-40B4-BE49-F238E27FC236}">
                <a16:creationId xmlns="" xmlns:a16="http://schemas.microsoft.com/office/drawing/2014/main" id="{AF2A98F5-65A0-C349-9B92-BCC354E415CA}"/>
              </a:ext>
            </a:extLst>
          </p:cNvPr>
          <p:cNvSpPr>
            <a:spLocks/>
          </p:cNvSpPr>
          <p:nvPr/>
        </p:nvSpPr>
        <p:spPr>
          <a:xfrm>
            <a:off x="4053505" y="1937750"/>
            <a:ext cx="279475" cy="30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Image 32">
            <a:extLst>
              <a:ext uri="{FF2B5EF4-FFF2-40B4-BE49-F238E27FC236}">
                <a16:creationId xmlns="" xmlns:a16="http://schemas.microsoft.com/office/drawing/2014/main" id="{FA5FC808-E73C-554A-9176-74E891BF909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41" y="3594908"/>
            <a:ext cx="2197464" cy="164809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="" xmlns:a16="http://schemas.microsoft.com/office/drawing/2014/main" id="{958E43F8-286D-7F43-AC42-38CBDFD587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971" y="3395301"/>
            <a:ext cx="2246918" cy="149794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="" xmlns:a16="http://schemas.microsoft.com/office/drawing/2014/main" id="{DFD54D18-423C-EB45-85E5-1A561D5830A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594" y="3433725"/>
            <a:ext cx="1915406" cy="12413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B1D54E4C-EDCF-8840-AF80-A8FDA75EB04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9405" r="17908" b="46768"/>
          <a:stretch/>
        </p:blipFill>
        <p:spPr>
          <a:xfrm>
            <a:off x="276283" y="780398"/>
            <a:ext cx="2783533" cy="1812033"/>
          </a:xfrm>
          <a:prstGeom prst="rect">
            <a:avLst/>
          </a:prstGeom>
          <a:noFill/>
        </p:spPr>
      </p:pic>
      <p:sp>
        <p:nvSpPr>
          <p:cNvPr id="3" name="Ellipse 2">
            <a:extLst>
              <a:ext uri="{FF2B5EF4-FFF2-40B4-BE49-F238E27FC236}">
                <a16:creationId xmlns="" xmlns:a16="http://schemas.microsoft.com/office/drawing/2014/main" id="{A37349F6-FBA8-B648-B9D7-FF6458ADAC34}"/>
              </a:ext>
            </a:extLst>
          </p:cNvPr>
          <p:cNvSpPr/>
          <p:nvPr/>
        </p:nvSpPr>
        <p:spPr>
          <a:xfrm>
            <a:off x="698107" y="986287"/>
            <a:ext cx="563534" cy="14773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E2A9E421-EE70-F042-9182-BE8CF3C9F5FC}"/>
              </a:ext>
            </a:extLst>
          </p:cNvPr>
          <p:cNvSpPr txBox="1"/>
          <p:nvPr/>
        </p:nvSpPr>
        <p:spPr>
          <a:xfrm>
            <a:off x="536792" y="2494258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 Narrow" panose="020B0604020202020204" pitchFamily="34" charset="0"/>
                <a:cs typeface="Arial Narrow" panose="020B0604020202020204" pitchFamily="34" charset="0"/>
              </a:rPr>
              <a:t>Être âgé de 17-24 ans</a:t>
            </a:r>
          </a:p>
        </p:txBody>
      </p:sp>
      <p:sp>
        <p:nvSpPr>
          <p:cNvPr id="38" name="object 216">
            <a:extLst>
              <a:ext uri="{FF2B5EF4-FFF2-40B4-BE49-F238E27FC236}">
                <a16:creationId xmlns="" xmlns:a16="http://schemas.microsoft.com/office/drawing/2014/main" id="{3463B9B1-F9EE-2443-8394-849883E0B184}"/>
              </a:ext>
            </a:extLst>
          </p:cNvPr>
          <p:cNvSpPr>
            <a:spLocks/>
          </p:cNvSpPr>
          <p:nvPr/>
        </p:nvSpPr>
        <p:spPr>
          <a:xfrm>
            <a:off x="4484248" y="2062653"/>
            <a:ext cx="279475" cy="30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216">
            <a:extLst>
              <a:ext uri="{FF2B5EF4-FFF2-40B4-BE49-F238E27FC236}">
                <a16:creationId xmlns="" xmlns:a16="http://schemas.microsoft.com/office/drawing/2014/main" id="{0D316A3E-300B-1341-B218-ED932DA6E800}"/>
              </a:ext>
            </a:extLst>
          </p:cNvPr>
          <p:cNvSpPr>
            <a:spLocks/>
          </p:cNvSpPr>
          <p:nvPr/>
        </p:nvSpPr>
        <p:spPr>
          <a:xfrm>
            <a:off x="4240389" y="2195585"/>
            <a:ext cx="279475" cy="30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16">
            <a:extLst>
              <a:ext uri="{FF2B5EF4-FFF2-40B4-BE49-F238E27FC236}">
                <a16:creationId xmlns="" xmlns:a16="http://schemas.microsoft.com/office/drawing/2014/main" id="{8D87E484-1039-FB45-976A-556FFAF3E81A}"/>
              </a:ext>
            </a:extLst>
          </p:cNvPr>
          <p:cNvSpPr>
            <a:spLocks/>
          </p:cNvSpPr>
          <p:nvPr/>
        </p:nvSpPr>
        <p:spPr>
          <a:xfrm>
            <a:off x="3702808" y="1858783"/>
            <a:ext cx="279475" cy="30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16">
            <a:extLst>
              <a:ext uri="{FF2B5EF4-FFF2-40B4-BE49-F238E27FC236}">
                <a16:creationId xmlns="" xmlns:a16="http://schemas.microsoft.com/office/drawing/2014/main" id="{602C444A-EAD6-B448-A37B-CF2D6A9F6E4A}"/>
              </a:ext>
            </a:extLst>
          </p:cNvPr>
          <p:cNvSpPr>
            <a:spLocks/>
          </p:cNvSpPr>
          <p:nvPr/>
        </p:nvSpPr>
        <p:spPr>
          <a:xfrm>
            <a:off x="3578896" y="2193174"/>
            <a:ext cx="279475" cy="30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216">
            <a:extLst>
              <a:ext uri="{FF2B5EF4-FFF2-40B4-BE49-F238E27FC236}">
                <a16:creationId xmlns="" xmlns:a16="http://schemas.microsoft.com/office/drawing/2014/main" id="{EB5F812B-E0AA-F949-BDB5-E4D46C06F689}"/>
              </a:ext>
            </a:extLst>
          </p:cNvPr>
          <p:cNvSpPr>
            <a:spLocks/>
          </p:cNvSpPr>
          <p:nvPr/>
        </p:nvSpPr>
        <p:spPr>
          <a:xfrm>
            <a:off x="3872704" y="2128421"/>
            <a:ext cx="279475" cy="30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216">
            <a:extLst>
              <a:ext uri="{FF2B5EF4-FFF2-40B4-BE49-F238E27FC236}">
                <a16:creationId xmlns="" xmlns:a16="http://schemas.microsoft.com/office/drawing/2014/main" id="{D42B35EC-9EED-494D-8800-4F6EEA0FB170}"/>
              </a:ext>
            </a:extLst>
          </p:cNvPr>
          <p:cNvSpPr>
            <a:spLocks/>
          </p:cNvSpPr>
          <p:nvPr/>
        </p:nvSpPr>
        <p:spPr>
          <a:xfrm>
            <a:off x="4385483" y="1736982"/>
            <a:ext cx="279475" cy="30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216">
            <a:extLst>
              <a:ext uri="{FF2B5EF4-FFF2-40B4-BE49-F238E27FC236}">
                <a16:creationId xmlns="" xmlns:a16="http://schemas.microsoft.com/office/drawing/2014/main" id="{AE357AE1-B11B-2A48-A9EE-4585877517AE}"/>
              </a:ext>
            </a:extLst>
          </p:cNvPr>
          <p:cNvSpPr>
            <a:spLocks/>
          </p:cNvSpPr>
          <p:nvPr/>
        </p:nvSpPr>
        <p:spPr>
          <a:xfrm>
            <a:off x="4086475" y="1813720"/>
            <a:ext cx="279475" cy="30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16">
            <a:extLst>
              <a:ext uri="{FF2B5EF4-FFF2-40B4-BE49-F238E27FC236}">
                <a16:creationId xmlns="" xmlns:a16="http://schemas.microsoft.com/office/drawing/2014/main" id="{630304B7-5B48-8344-BF48-5E717934117D}"/>
              </a:ext>
            </a:extLst>
          </p:cNvPr>
          <p:cNvSpPr>
            <a:spLocks/>
          </p:cNvSpPr>
          <p:nvPr/>
        </p:nvSpPr>
        <p:spPr>
          <a:xfrm>
            <a:off x="4404113" y="1485994"/>
            <a:ext cx="279475" cy="30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16">
            <a:extLst>
              <a:ext uri="{FF2B5EF4-FFF2-40B4-BE49-F238E27FC236}">
                <a16:creationId xmlns="" xmlns:a16="http://schemas.microsoft.com/office/drawing/2014/main" id="{BB70AF7A-006F-B849-B57B-0FB9415DDFDF}"/>
              </a:ext>
            </a:extLst>
          </p:cNvPr>
          <p:cNvSpPr>
            <a:spLocks/>
          </p:cNvSpPr>
          <p:nvPr/>
        </p:nvSpPr>
        <p:spPr>
          <a:xfrm>
            <a:off x="3529527" y="1912873"/>
            <a:ext cx="279475" cy="30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216">
            <a:extLst>
              <a:ext uri="{FF2B5EF4-FFF2-40B4-BE49-F238E27FC236}">
                <a16:creationId xmlns="" xmlns:a16="http://schemas.microsoft.com/office/drawing/2014/main" id="{2E3E9B05-EE6C-9241-AFFC-9F2D61FF5615}"/>
              </a:ext>
            </a:extLst>
          </p:cNvPr>
          <p:cNvSpPr>
            <a:spLocks/>
          </p:cNvSpPr>
          <p:nvPr/>
        </p:nvSpPr>
        <p:spPr>
          <a:xfrm>
            <a:off x="3310682" y="2356002"/>
            <a:ext cx="279475" cy="30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216">
            <a:extLst>
              <a:ext uri="{FF2B5EF4-FFF2-40B4-BE49-F238E27FC236}">
                <a16:creationId xmlns="" xmlns:a16="http://schemas.microsoft.com/office/drawing/2014/main" id="{527145B5-8F76-A848-A024-D00D69EEA7DC}"/>
              </a:ext>
            </a:extLst>
          </p:cNvPr>
          <p:cNvSpPr>
            <a:spLocks/>
          </p:cNvSpPr>
          <p:nvPr/>
        </p:nvSpPr>
        <p:spPr>
          <a:xfrm>
            <a:off x="4455260" y="1912873"/>
            <a:ext cx="279475" cy="30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216">
            <a:extLst>
              <a:ext uri="{FF2B5EF4-FFF2-40B4-BE49-F238E27FC236}">
                <a16:creationId xmlns="" xmlns:a16="http://schemas.microsoft.com/office/drawing/2014/main" id="{3FB6B746-D428-1C4D-88ED-7C7FE72114AD}"/>
              </a:ext>
            </a:extLst>
          </p:cNvPr>
          <p:cNvSpPr>
            <a:spLocks/>
          </p:cNvSpPr>
          <p:nvPr/>
        </p:nvSpPr>
        <p:spPr>
          <a:xfrm>
            <a:off x="4022678" y="1671693"/>
            <a:ext cx="279475" cy="30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16">
            <a:extLst>
              <a:ext uri="{FF2B5EF4-FFF2-40B4-BE49-F238E27FC236}">
                <a16:creationId xmlns="" xmlns:a16="http://schemas.microsoft.com/office/drawing/2014/main" id="{A2E33265-85D0-FD47-9956-797DE2340F7C}"/>
              </a:ext>
            </a:extLst>
          </p:cNvPr>
          <p:cNvSpPr>
            <a:spLocks/>
          </p:cNvSpPr>
          <p:nvPr/>
        </p:nvSpPr>
        <p:spPr>
          <a:xfrm>
            <a:off x="4108390" y="2145489"/>
            <a:ext cx="346870" cy="30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ZoneTexte 50">
            <a:extLst>
              <a:ext uri="{FF2B5EF4-FFF2-40B4-BE49-F238E27FC236}">
                <a16:creationId xmlns="" xmlns:a16="http://schemas.microsoft.com/office/drawing/2014/main" id="{F1F8974C-6005-8543-899A-82AFE8B0144A}"/>
              </a:ext>
            </a:extLst>
          </p:cNvPr>
          <p:cNvSpPr txBox="1"/>
          <p:nvPr/>
        </p:nvSpPr>
        <p:spPr>
          <a:xfrm>
            <a:off x="2723073" y="2565287"/>
            <a:ext cx="270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Narrow" panose="020B0604020202020204" pitchFamily="34" charset="0"/>
                <a:cs typeface="Arial Narrow" panose="020B0604020202020204" pitchFamily="34" charset="0"/>
              </a:rPr>
              <a:t>Consommer fréquemment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E69E3F29-69D1-8748-933D-4D5BFFF10D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35730" y="1035653"/>
            <a:ext cx="2669818" cy="1502849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="" xmlns:a16="http://schemas.microsoft.com/office/drawing/2014/main" id="{034F9461-1C02-BD4E-95E6-5BB63709F392}"/>
              </a:ext>
            </a:extLst>
          </p:cNvPr>
          <p:cNvSpPr txBox="1"/>
          <p:nvPr/>
        </p:nvSpPr>
        <p:spPr>
          <a:xfrm>
            <a:off x="5011802" y="2519080"/>
            <a:ext cx="2942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Narrow" panose="020B0604020202020204" pitchFamily="34" charset="0"/>
                <a:cs typeface="Arial Narrow" panose="020B0604020202020204" pitchFamily="34" charset="0"/>
              </a:rPr>
              <a:t>Problèmes de dépendance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891BFDEF-2BAD-F041-8F61-C897A2B786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05850" y="960955"/>
            <a:ext cx="2321468" cy="1450918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="" xmlns:a16="http://schemas.microsoft.com/office/drawing/2014/main" id="{3EF7559A-CA73-574B-9740-FA50A96C4DA8}"/>
              </a:ext>
            </a:extLst>
          </p:cNvPr>
          <p:cNvSpPr txBox="1"/>
          <p:nvPr/>
        </p:nvSpPr>
        <p:spPr>
          <a:xfrm>
            <a:off x="7929476" y="2398692"/>
            <a:ext cx="2401814" cy="664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Narrow" panose="020B0604020202020204" pitchFamily="34" charset="0"/>
                <a:cs typeface="Arial Narrow" panose="020B0604020202020204" pitchFamily="34" charset="0"/>
              </a:rPr>
              <a:t>Penser que le cannabis aide à la socialisation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8F4823A1-8ACC-E343-AD7A-08A9751658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3356107"/>
            <a:ext cx="2522710" cy="1351452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="" xmlns:a16="http://schemas.microsoft.com/office/drawing/2014/main" id="{23D39D0F-B509-E245-A8B3-BA08B05E098A}"/>
              </a:ext>
            </a:extLst>
          </p:cNvPr>
          <p:cNvSpPr txBox="1"/>
          <p:nvPr/>
        </p:nvSpPr>
        <p:spPr>
          <a:xfrm>
            <a:off x="-30088" y="4753761"/>
            <a:ext cx="2460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Narrow" panose="020B0604020202020204" pitchFamily="34" charset="0"/>
                <a:cs typeface="Arial Narrow" panose="020B0604020202020204" pitchFamily="34" charset="0"/>
              </a:rPr>
              <a:t>Conduire fréquemment en état d’ébriété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B94BEDBB-BB5F-974E-8EE2-42B20C3644A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27621" y="975486"/>
            <a:ext cx="1861858" cy="1496934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="" xmlns:a16="http://schemas.microsoft.com/office/drawing/2014/main" id="{08D76011-0EFF-874F-85DD-C989113BEF9F}"/>
              </a:ext>
            </a:extLst>
          </p:cNvPr>
          <p:cNvSpPr txBox="1"/>
          <p:nvPr/>
        </p:nvSpPr>
        <p:spPr>
          <a:xfrm>
            <a:off x="10354916" y="2486469"/>
            <a:ext cx="1837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Narrow" panose="020B0604020202020204" pitchFamily="34" charset="0"/>
                <a:cs typeface="Arial Narrow" panose="020B0604020202020204" pitchFamily="34" charset="0"/>
              </a:rPr>
              <a:t>Conduite dangereuse</a:t>
            </a:r>
          </a:p>
        </p:txBody>
      </p:sp>
      <p:pic>
        <p:nvPicPr>
          <p:cNvPr id="59" name="Image 58">
            <a:extLst>
              <a:ext uri="{FF2B5EF4-FFF2-40B4-BE49-F238E27FC236}">
                <a16:creationId xmlns="" xmlns:a16="http://schemas.microsoft.com/office/drawing/2014/main" id="{00C1FCF7-C6AC-774B-B304-C30D63DE119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87" y="4269283"/>
            <a:ext cx="315591" cy="315591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="" xmlns:a16="http://schemas.microsoft.com/office/drawing/2014/main" id="{F1EB91A2-C269-734D-B6F4-53AA58DBFED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78" y="4555222"/>
            <a:ext cx="428246" cy="299326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="" xmlns:a16="http://schemas.microsoft.com/office/drawing/2014/main" id="{4DAE3C40-6D48-704E-80EB-40585F08A7B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651" y="4490512"/>
            <a:ext cx="428246" cy="299326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="" xmlns:a16="http://schemas.microsoft.com/office/drawing/2014/main" id="{3F119B90-489A-0447-B889-0E57FED0436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645" y="4255896"/>
            <a:ext cx="428246" cy="299326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="" xmlns:a16="http://schemas.microsoft.com/office/drawing/2014/main" id="{2A7EF98A-8BC7-484D-9854-EAE0A4046501}"/>
              </a:ext>
            </a:extLst>
          </p:cNvPr>
          <p:cNvSpPr txBox="1"/>
          <p:nvPr/>
        </p:nvSpPr>
        <p:spPr>
          <a:xfrm>
            <a:off x="2359610" y="4989370"/>
            <a:ext cx="2813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Narrow" panose="020B0604020202020204" pitchFamily="34" charset="0"/>
                <a:cs typeface="Arial Narrow" panose="020B0604020202020204" pitchFamily="34" charset="0"/>
              </a:rPr>
              <a:t>Penser que le cannabis a peu d’effets négatifs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="" xmlns:a16="http://schemas.microsoft.com/office/drawing/2014/main" id="{77E8E5E4-0F93-DC48-8265-5A6FCEFDFD44}"/>
              </a:ext>
            </a:extLst>
          </p:cNvPr>
          <p:cNvSpPr txBox="1"/>
          <p:nvPr/>
        </p:nvSpPr>
        <p:spPr>
          <a:xfrm>
            <a:off x="4998874" y="4881967"/>
            <a:ext cx="2396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Narrow" panose="020B0604020202020204" pitchFamily="34" charset="0"/>
                <a:cs typeface="Arial Narrow" panose="020B0604020202020204" pitchFamily="34" charset="0"/>
              </a:rPr>
              <a:t>Avoir une perception négative des transports en commun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56828F24-1659-6643-B1C8-65D3DA278F6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73352" y="3293617"/>
            <a:ext cx="2265552" cy="1509162"/>
          </a:xfrm>
          <a:prstGeom prst="rect">
            <a:avLst/>
          </a:prstGeom>
        </p:spPr>
      </p:pic>
      <p:sp>
        <p:nvSpPr>
          <p:cNvPr id="66" name="ZoneTexte 65">
            <a:extLst>
              <a:ext uri="{FF2B5EF4-FFF2-40B4-BE49-F238E27FC236}">
                <a16:creationId xmlns="" xmlns:a16="http://schemas.microsoft.com/office/drawing/2014/main" id="{B70EDC2D-B6C9-6B41-A059-8EFF9FA38A18}"/>
              </a:ext>
            </a:extLst>
          </p:cNvPr>
          <p:cNvSpPr txBox="1"/>
          <p:nvPr/>
        </p:nvSpPr>
        <p:spPr>
          <a:xfrm>
            <a:off x="7346318" y="4819102"/>
            <a:ext cx="2786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Narrow" panose="020B0604020202020204" pitchFamily="34" charset="0"/>
                <a:cs typeface="Arial Narrow" panose="020B0604020202020204" pitchFamily="34" charset="0"/>
              </a:rPr>
              <a:t>Penser que les amis approuvent la conduite après avoir pris du cannabis.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="" xmlns:a16="http://schemas.microsoft.com/office/drawing/2014/main" id="{5D52973A-D8B4-3D4E-8C37-4421209E22C6}"/>
              </a:ext>
            </a:extLst>
          </p:cNvPr>
          <p:cNvSpPr txBox="1"/>
          <p:nvPr/>
        </p:nvSpPr>
        <p:spPr>
          <a:xfrm>
            <a:off x="10218978" y="4642841"/>
            <a:ext cx="1973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Narrow" panose="020B0604020202020204" pitchFamily="34" charset="0"/>
                <a:cs typeface="Arial Narrow" panose="020B0604020202020204" pitchFamily="34" charset="0"/>
              </a:rPr>
              <a:t>Penser que conduire après avoir pris du cannabis est sécuritaire</a:t>
            </a:r>
          </a:p>
        </p:txBody>
      </p:sp>
    </p:spTree>
    <p:extLst>
      <p:ext uri="{BB962C8B-B14F-4D97-AF65-F5344CB8AC3E}">
        <p14:creationId xmlns:p14="http://schemas.microsoft.com/office/powerpoint/2010/main" val="307421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2">
            <a:extLst>
              <a:ext uri="{FF2B5EF4-FFF2-40B4-BE49-F238E27FC236}">
                <a16:creationId xmlns="" xmlns:a16="http://schemas.microsoft.com/office/drawing/2014/main" id="{FBABC6D2-6CA3-0A4D-9775-B53C0003B1F3}"/>
              </a:ext>
            </a:extLst>
          </p:cNvPr>
          <p:cNvSpPr/>
          <p:nvPr/>
        </p:nvSpPr>
        <p:spPr>
          <a:xfrm>
            <a:off x="1150454" y="1412110"/>
            <a:ext cx="2873778" cy="1072087"/>
          </a:xfrm>
          <a:prstGeom prst="wedgeRoundRectCallout">
            <a:avLst>
              <a:gd name="adj1" fmla="val -3186"/>
              <a:gd name="adj2" fmla="val 7412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</a:rPr>
              <a:t>Conduire après avoir consommé ne comporte pas ou peu de risques.</a:t>
            </a:r>
          </a:p>
        </p:txBody>
      </p:sp>
      <p:sp>
        <p:nvSpPr>
          <p:cNvPr id="8" name="Rectangle à coins arrondis 17">
            <a:extLst>
              <a:ext uri="{FF2B5EF4-FFF2-40B4-BE49-F238E27FC236}">
                <a16:creationId xmlns="" xmlns:a16="http://schemas.microsoft.com/office/drawing/2014/main" id="{0BBC8475-47B7-1645-987D-C41D35B5C2F4}"/>
              </a:ext>
            </a:extLst>
          </p:cNvPr>
          <p:cNvSpPr/>
          <p:nvPr/>
        </p:nvSpPr>
        <p:spPr>
          <a:xfrm>
            <a:off x="8076961" y="1094784"/>
            <a:ext cx="2574966" cy="1011383"/>
          </a:xfrm>
          <a:prstGeom prst="wedgeRoundRectCallout">
            <a:avLst>
              <a:gd name="adj1" fmla="val 6738"/>
              <a:gd name="adj2" fmla="val 8313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</a:rPr>
              <a:t>Il y a peu de chances que je me fasse attraper.</a:t>
            </a:r>
          </a:p>
        </p:txBody>
      </p:sp>
      <p:sp>
        <p:nvSpPr>
          <p:cNvPr id="9" name="Rectangle à coins arrondis 20">
            <a:extLst>
              <a:ext uri="{FF2B5EF4-FFF2-40B4-BE49-F238E27FC236}">
                <a16:creationId xmlns="" xmlns:a16="http://schemas.microsoft.com/office/drawing/2014/main" id="{4105C149-7C20-9D4E-A8CD-7086A4867239}"/>
              </a:ext>
            </a:extLst>
          </p:cNvPr>
          <p:cNvSpPr/>
          <p:nvPr/>
        </p:nvSpPr>
        <p:spPr>
          <a:xfrm>
            <a:off x="4636109" y="2344223"/>
            <a:ext cx="2712597" cy="1086593"/>
          </a:xfrm>
          <a:prstGeom prst="wedgeRoundRectCallout">
            <a:avLst>
              <a:gd name="adj1" fmla="val 15898"/>
              <a:gd name="adj2" fmla="val 9253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</a:rPr>
              <a:t>Mes capacités ne sont pas affaiblies après avoir consommé.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879FE31D-425F-264E-8FC5-81490A22A5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00" y="3533736"/>
            <a:ext cx="3156192" cy="254874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C8BEF846-4446-9342-854E-8AA1AE71DA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469" y="2086191"/>
            <a:ext cx="2123190" cy="274684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2A96ED59-A558-0C42-B8A7-8060C76B2D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97" y="2792956"/>
            <a:ext cx="1724424" cy="2254149"/>
          </a:xfrm>
          <a:prstGeom prst="rect">
            <a:avLst/>
          </a:prstGeom>
        </p:spPr>
      </p:pic>
      <p:sp>
        <p:nvSpPr>
          <p:cNvPr id="13" name="Titre 3">
            <a:extLst>
              <a:ext uri="{FF2B5EF4-FFF2-40B4-BE49-F238E27FC236}">
                <a16:creationId xmlns="" xmlns:a16="http://schemas.microsoft.com/office/drawing/2014/main" id="{C27976F2-1D10-7345-8E26-233E667414A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181073"/>
            <a:ext cx="12192000" cy="6622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200" b="1" dirty="0"/>
              <a:t>Quelques raisons pour conduire après avoir consommé du cannabis</a:t>
            </a:r>
          </a:p>
        </p:txBody>
      </p:sp>
      <p:pic>
        <p:nvPicPr>
          <p:cNvPr id="14" name="Image 13" descr="Une image contenant écran&#10;&#10;Description générée automatiquement">
            <a:extLst>
              <a:ext uri="{FF2B5EF4-FFF2-40B4-BE49-F238E27FC236}">
                <a16:creationId xmlns="" xmlns:a16="http://schemas.microsoft.com/office/drawing/2014/main" id="{71E50CC9-FCAB-414D-BA69-10125EDF22E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505" y="5805297"/>
            <a:ext cx="2044083" cy="1052703"/>
          </a:xfrm>
          <a:prstGeom prst="rect">
            <a:avLst/>
          </a:prstGeom>
        </p:spPr>
      </p:pic>
      <p:pic>
        <p:nvPicPr>
          <p:cNvPr id="15" name="Image 14" descr="Une image contenant dessin&#10;&#10;Description générée automatiquement">
            <a:extLst>
              <a:ext uri="{FF2B5EF4-FFF2-40B4-BE49-F238E27FC236}">
                <a16:creationId xmlns="" xmlns:a16="http://schemas.microsoft.com/office/drawing/2014/main" id="{884836D1-5B36-0A46-B938-F1EDA68374B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03" y="5944475"/>
            <a:ext cx="2740089" cy="615750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="" xmlns:a16="http://schemas.microsoft.com/office/drawing/2014/main" id="{693E4B34-FCC7-734F-B544-BCB1A7B7F259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V="1">
            <a:off x="522514" y="5805297"/>
            <a:ext cx="11252719" cy="13716"/>
          </a:xfrm>
          <a:prstGeom prst="line">
            <a:avLst/>
          </a:prstGeom>
          <a:ln w="28575">
            <a:solidFill>
              <a:srgbClr val="57838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67BB086D-AB85-974F-8BE8-AEAD28C434E5}"/>
              </a:ext>
            </a:extLst>
          </p:cNvPr>
          <p:cNvSpPr txBox="1"/>
          <p:nvPr/>
        </p:nvSpPr>
        <p:spPr>
          <a:xfrm>
            <a:off x="8949064" y="356034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38%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="" xmlns:a16="http://schemas.microsoft.com/office/drawing/2014/main" id="{D953957C-AFEA-C942-B2F1-DE3B6CB2A2B2}"/>
              </a:ext>
            </a:extLst>
          </p:cNvPr>
          <p:cNvSpPr txBox="1"/>
          <p:nvPr/>
        </p:nvSpPr>
        <p:spPr>
          <a:xfrm>
            <a:off x="4899853" y="5122939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68%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B35DA3E7-F749-234C-82DA-6F2A73AF54A9}"/>
              </a:ext>
            </a:extLst>
          </p:cNvPr>
          <p:cNvSpPr txBox="1"/>
          <p:nvPr/>
        </p:nvSpPr>
        <p:spPr>
          <a:xfrm>
            <a:off x="2972689" y="417312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77%</a:t>
            </a:r>
          </a:p>
        </p:txBody>
      </p:sp>
    </p:spTree>
    <p:extLst>
      <p:ext uri="{BB962C8B-B14F-4D97-AF65-F5344CB8AC3E}">
        <p14:creationId xmlns:p14="http://schemas.microsoft.com/office/powerpoint/2010/main" val="252017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de TC" id="{375773CF-D072-4FCF-A286-D4CFF6BF5420}" vid="{C84E2394-92A7-4D04-9A09-39B2FB4C3B6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A37571A8335B43A89B179E78254260" ma:contentTypeVersion="2" ma:contentTypeDescription="Crée un document." ma:contentTypeScope="" ma:versionID="c822422da535efa3db99570b3a947bd2">
  <xsd:schema xmlns:xsd="http://www.w3.org/2001/XMLSchema" xmlns:xs="http://www.w3.org/2001/XMLSchema" xmlns:p="http://schemas.microsoft.com/office/2006/metadata/properties" xmlns:ns2="6daf9510-7bad-4a2a-a7ff-bd570cc8cd50" targetNamespace="http://schemas.microsoft.com/office/2006/metadata/properties" ma:root="true" ma:fieldsID="ebce33e36014500426721d92dca7f333" ns2:_="">
    <xsd:import namespace="6daf9510-7bad-4a2a-a7ff-bd570cc8cd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af9510-7bad-4a2a-a7ff-bd570cc8cd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B10100-09F9-4EC0-86F2-C837DF744B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048E6B-3039-465A-8F90-E2860FFB21B4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6daf9510-7bad-4a2a-a7ff-bd570cc8cd5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2C4DBA3-196F-429F-8C64-05F1547142B5}">
  <ds:schemaRefs>
    <ds:schemaRef ds:uri="6daf9510-7bad-4a2a-a7ff-bd570cc8cd5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de TC</Template>
  <TotalTime>1760</TotalTime>
  <Words>689</Words>
  <Application>Microsoft Office PowerPoint</Application>
  <PresentationFormat>Grand écran</PresentationFormat>
  <Paragraphs>134</Paragraphs>
  <Slides>11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Arial Narrow</vt:lpstr>
      <vt:lpstr>Calibri</vt:lpstr>
      <vt:lpstr>Calibri Light</vt:lpstr>
      <vt:lpstr>Thème Office</vt:lpstr>
      <vt:lpstr>Lancement de la programmation 2020-2021 Débute à 12H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CIUSSS CCSMTL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Lancement de la programmation 2020-2021</dc:title>
  <dc:creator>Axelle Moreau</dc:creator>
  <cp:lastModifiedBy>Axelle Moreau</cp:lastModifiedBy>
  <cp:revision>28</cp:revision>
  <dcterms:created xsi:type="dcterms:W3CDTF">2020-09-28T17:16:42Z</dcterms:created>
  <dcterms:modified xsi:type="dcterms:W3CDTF">2020-10-08T14:58:24Z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0x010100C6A37571A8335B43A89B179E78254260</vt:lpwstr>
  </property>
</Properties>
</file>